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315" r:id="rId3"/>
    <p:sldId id="316" r:id="rId4"/>
    <p:sldId id="287"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08B57F34-7215-AD59-0798-F5FB5276C08C}" name="NDIAYE Pape" initials="PN" userId="S::pape.ndiaye@oddo-bhf.com::f7a0d858-9711-4bb4-aef8-6e4af069f03c" providerId="AD"/>
  <p188:author id="{2CEB5586-8158-ECD8-B70C-BAE27E9A3671}" name="LECLERC Eugénie" initials="EL" userId="S::Eugenie.leclerc@oddo-bhf.com::d23536c7-2a7b-4b1d-b49c-b022054f4fe0" providerId="AD"/>
  <p188:author id="{FE9571BE-AD37-0199-B7DA-01907D9FAE9A}" name="DUPUIS Maxime" initials="DM" userId="S::maxime.dupuis@oddo-bhf.com::819fe2b8-4c6c-495d-9e46-fd39f68f4a97" providerId="AD"/>
  <p188:author id="{6AD298CB-8A4D-8C6D-2656-091B4BC0C5CB}" name="HOMANN Tim" initials="TH" userId="S::tim.homann@oddo-bhf.com::d3ea48af-8441-4657-bf79-2c1d7f2f02c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2F"/>
    <a:srgbClr val="FFFFFF"/>
    <a:srgbClr val="001F34"/>
    <a:srgbClr val="00122A"/>
    <a:srgbClr val="000619"/>
    <a:srgbClr val="B8CAB4"/>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74"/>
  </p:normalViewPr>
  <p:slideViewPr>
    <p:cSldViewPr>
      <p:cViewPr>
        <p:scale>
          <a:sx n="66" d="100"/>
          <a:sy n="66" d="100"/>
        </p:scale>
        <p:origin x="3270" y="270"/>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7649460484105"/>
          <c:y val="5.9317571928394305E-2"/>
          <c:w val="0.82688276465441823"/>
          <c:h val="0.74524376675725468"/>
        </c:manualLayout>
      </c:layout>
      <c:lineChart>
        <c:grouping val="standard"/>
        <c:varyColors val="0"/>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4-78BA-4B95-AECB-AC35AE06982D}"/>
            </c:ext>
          </c:extLst>
        </c:ser>
        <c:ser>
          <c:idx val="1"/>
          <c:order val="5"/>
          <c:tx>
            <c:strRef>
              <c:f>'MSCI Momentum vs MSCI USA vs ..'!$E$2</c:f>
              <c:strCache>
                <c:ptCount val="1"/>
                <c:pt idx="0">
                  <c:v>MSCI USA</c:v>
                </c:pt>
              </c:strCache>
            </c:strRef>
          </c:tx>
          <c:spPr>
            <a:ln w="28575" cap="rnd">
              <a:solidFill>
                <a:schemeClr val="bg2">
                  <a:lumMod val="90000"/>
                </a:schemeClr>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5-78BA-4B95-AECB-AC35AE06982D}"/>
            </c:ext>
          </c:extLst>
        </c:ser>
        <c:dLbls>
          <c:showLegendKey val="0"/>
          <c:showVal val="0"/>
          <c:showCatName val="0"/>
          <c:showSerName val="0"/>
          <c:showPercent val="0"/>
          <c:showBubbleSize val="0"/>
        </c:dLbls>
        <c:smooth val="0"/>
        <c:axId val="168738592"/>
        <c:axId val="168738952"/>
        <c:extLst>
          <c:ext xmlns:c15="http://schemas.microsoft.com/office/drawing/2012/chart" uri="{02D57815-91ED-43cb-92C2-25804820EDAC}">
            <c15:filteredLineSeries>
              <c15:ser>
                <c:idx val="2"/>
                <c:order val="0"/>
                <c:tx>
                  <c:strRef>
                    <c:extLst>
                      <c:ext uri="{02D57815-91ED-43cb-92C2-25804820EDAC}">
                        <c15:formulaRef>
                          <c15:sqref>'MSCI Momentum vs MSCI USA vs ..'!$H$2</c15:sqref>
                        </c15:formulaRef>
                      </c:ext>
                    </c:extLst>
                    <c:strCache>
                      <c:ptCount val="1"/>
                      <c:pt idx="0">
                        <c:v>MSCI USA Value</c:v>
                      </c:pt>
                    </c:strCache>
                  </c:strRef>
                </c:tx>
                <c:spPr>
                  <a:ln w="19050" cap="rnd">
                    <a:solidFill>
                      <a:srgbClr val="FFC000"/>
                    </a:solidFill>
                    <a:round/>
                  </a:ln>
                  <a:effectLst/>
                </c:spPr>
                <c:marker>
                  <c:symbol val="none"/>
                </c:marker>
                <c:cat>
                  <c:numRef>
                    <c:extLst>
                      <c:ex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c:ext uri="{02D57815-91ED-43cb-92C2-25804820EDAC}">
                        <c15:formulaRef>
                          <c15:sqref>'MSCI Momentum vs MSCI USA vs ..'!$I$3:$I$11388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0-78BA-4B95-AECB-AC35AE06982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'MSCI Momentum vs MSCI USA vs ..'!$K$2</c15:sqref>
                        </c15:formulaRef>
                      </c:ext>
                    </c:extLst>
                    <c:strCache>
                      <c:ptCount val="1"/>
                      <c:pt idx="0">
                        <c:v>MSCI USA Min Vol</c:v>
                      </c:pt>
                    </c:strCache>
                  </c:strRef>
                </c:tx>
                <c:spPr>
                  <a:ln w="19050"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..'!$L$3:$L$11388</c15:sqref>
                        </c15:formulaRef>
                      </c:ext>
                    </c:extLst>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xmlns:c15="http://schemas.microsoft.com/office/drawing/2012/chart">
                  <c:ext xmlns:c16="http://schemas.microsoft.com/office/drawing/2014/chart" uri="{C3380CC4-5D6E-409C-BE32-E72D297353CC}">
                    <c16:uniqueId val="{00000001-78BA-4B95-AECB-AC35AE06982D}"/>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'MSCI Momentum vs MSCI USA vs ..'!$N$2</c15:sqref>
                        </c15:formulaRef>
                      </c:ext>
                    </c:extLst>
                    <c:strCache>
                      <c:ptCount val="1"/>
                      <c:pt idx="0">
                        <c:v>MSCI USA Growth</c:v>
                      </c:pt>
                    </c:strCache>
                  </c:strRef>
                </c:tx>
                <c:spPr>
                  <a:ln w="19050"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..'!$O$3:$O$11388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xmlns:c15="http://schemas.microsoft.com/office/drawing/2012/chart">
                  <c:ext xmlns:c16="http://schemas.microsoft.com/office/drawing/2014/chart" uri="{C3380CC4-5D6E-409C-BE32-E72D297353CC}">
                    <c16:uniqueId val="{00000002-78BA-4B95-AECB-AC35AE06982D}"/>
                  </c:ext>
                </c:extLst>
              </c15:ser>
            </c15:filteredLineSeries>
            <c15:filteredLineSeries>
              <c15:ser>
                <c:idx val="5"/>
                <c:order val="3"/>
                <c:tx>
                  <c:strRef>
                    <c:extLst xmlns:c15="http://schemas.microsoft.com/office/drawing/2012/chart">
                      <c:ext xmlns:c15="http://schemas.microsoft.com/office/drawing/2012/chart" uri="{02D57815-91ED-43cb-92C2-25804820EDAC}">
                        <c15:formulaRef>
                          <c15:sqref>'MSCI Momentum vs MSCI USA vs ..'!$Q$2</c15:sqref>
                        </c15:formulaRef>
                      </c:ext>
                    </c:extLst>
                    <c:strCache>
                      <c:ptCount val="1"/>
                      <c:pt idx="0">
                        <c:v>MSCI USA Quality</c:v>
                      </c:pt>
                    </c:strCache>
                  </c:strRef>
                </c:tx>
                <c:spPr>
                  <a:ln w="19050"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..'!$R$3:$R$11388</c15:sqref>
                        </c15:formulaRef>
                      </c:ext>
                    </c:extLst>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xmlns:c15="http://schemas.microsoft.com/office/drawing/2012/chart">
                  <c:ext xmlns:c16="http://schemas.microsoft.com/office/drawing/2014/chart" uri="{C3380CC4-5D6E-409C-BE32-E72D297353CC}">
                    <c16:uniqueId val="{00000003-78BA-4B95-AECB-AC35AE06982D}"/>
                  </c:ext>
                </c:extLst>
              </c15:ser>
            </c15:filteredLineSeries>
          </c:ext>
        </c:extLst>
      </c:lineChart>
      <c:dateAx>
        <c:axId val="168738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0"/>
        <c:lblOffset val="100"/>
        <c:baseTimeUnit val="days"/>
        <c:majorUnit val="3"/>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809857101198E-2"/>
          <c:y val="0.90807772003125109"/>
          <c:w val="0.8217213937680542"/>
          <c:h val="8.95368388871904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D8C3-4E3C-917C-B3B9413285AB}"/>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D8C3-4E3C-917C-B3B9413285AB}"/>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D8C3-4E3C-917C-B3B9413285AB}"/>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D8C3-4E3C-917C-B3B9413285AB}"/>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2667-42D0-9AF7-A6095278CD72}"/>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2667-42D0-9AF7-A6095278CD72}"/>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2667-42D0-9AF7-A6095278CD72}"/>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2667-42D0-9AF7-A6095278CD72}"/>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2667-42D0-9AF7-A6095278CD72}"/>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2667-42D0-9AF7-A6095278CD72}"/>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2667-42D0-9AF7-A6095278CD72}"/>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2667-42D0-9AF7-A6095278CD72}"/>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2667-42D0-9AF7-A6095278CD72}"/>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2667-42D0-9AF7-A6095278CD72}"/>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2667-42D0-9AF7-A6095278CD72}"/>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2667-42D0-9AF7-A6095278CD72}"/>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2667-42D0-9AF7-A6095278CD72}"/>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2667-42D0-9AF7-A6095278CD72}"/>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2667-42D0-9AF7-A6095278CD72}"/>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2667-42D0-9AF7-A6095278CD72}"/>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2667-42D0-9AF7-A6095278CD72}"/>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2667-42D0-9AF7-A6095278CD72}"/>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2667-42D0-9AF7-A6095278CD72}"/>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2667-42D0-9AF7-A6095278CD72}"/>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2667-42D0-9AF7-A6095278CD72}"/>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2667-42D0-9AF7-A6095278CD72}"/>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2667-42D0-9AF7-A6095278CD72}"/>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2667-42D0-9AF7-A6095278CD72}"/>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2667-42D0-9AF7-A6095278CD72}"/>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2667-42D0-9AF7-A6095278CD72}"/>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2667-42D0-9AF7-A6095278CD72}"/>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2667-42D0-9AF7-A6095278CD72}"/>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2667-42D0-9AF7-A6095278CD72}"/>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2667-42D0-9AF7-A6095278CD72}"/>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2667-42D0-9AF7-A6095278CD72}"/>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2667-42D0-9AF7-A6095278CD72}"/>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2667-42D0-9AF7-A6095278CD72}"/>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2667-42D0-9AF7-A6095278CD72}"/>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2667-42D0-9AF7-A6095278CD72}"/>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2667-42D0-9AF7-A6095278CD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06.10.2025</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‹Nr.›</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‹Nr.›</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‹Nr.›</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6489700"/>
            <a:ext cx="7559992" cy="4202302"/>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‹Nr.›</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microsoft.com/office/2007/relationships/hdphoto" Target="../media/hdphoto1.wdp"/><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jpe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jpe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3.em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microsoft.com/office/2007/relationships/hdphoto" Target="../media/hdphoto2.wdp"/><Relationship Id="rId7" Type="http://schemas.openxmlformats.org/officeDocument/2006/relationships/image" Target="../media/image35.jpe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emf"/><Relationship Id="rId9" Type="http://schemas.openxmlformats.org/officeDocument/2006/relationships/chart" Target="../charts/chart1.xml"/></Relationships>
</file>

<file path=ppt/slides/_rels/slide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chart" Target="../charts/chart3.xml"/><Relationship Id="rId7" Type="http://schemas.openxmlformats.org/officeDocument/2006/relationships/image" Target="../media/image40.jpeg"/><Relationship Id="rId2" Type="http://schemas.openxmlformats.org/officeDocument/2006/relationships/chart" Target="../charts/chart2.xml"/><Relationship Id="rId1" Type="http://schemas.openxmlformats.org/officeDocument/2006/relationships/slideLayout" Target="../slideLayouts/slideLayout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jpeg"/></Relationships>
</file>

<file path=ppt/slides/_rels/slide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FAB38CE-AE27-A437-051D-1AA6FBBD3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3" t="34520" r="4464" b="75"/>
          <a:stretch/>
        </p:blipFill>
        <p:spPr bwMode="auto">
          <a:xfrm>
            <a:off x="0" y="0"/>
            <a:ext cx="7588250" cy="37560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017C05-A639-C3ED-3AE8-72727A3BA33A}"/>
              </a:ext>
            </a:extLst>
          </p:cNvPr>
          <p:cNvSpPr/>
          <p:nvPr/>
        </p:nvSpPr>
        <p:spPr>
          <a:xfrm>
            <a:off x="501650" y="2374900"/>
            <a:ext cx="6553200" cy="1381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753198"/>
            <a:ext cx="2160000" cy="138499"/>
          </a:xfrm>
        </p:spPr>
        <p:txBody>
          <a:bodyPr/>
          <a:lstStyle/>
          <a:p>
            <a:r>
              <a:rPr kumimoji="0" lang="en-US" sz="1000" b="0" i="0" u="none" strike="noStrike" kern="1200" cap="all" spc="0" normalizeH="0" baseline="0" noProof="0" dirty="0">
                <a:ln>
                  <a:noFill/>
                </a:ln>
                <a:solidFill>
                  <a:srgbClr val="000000"/>
                </a:solidFill>
                <a:effectLst/>
                <a:uLnTx/>
                <a:uFillTx/>
                <a:latin typeface="Lato Light"/>
                <a:ea typeface="+mn-ea"/>
                <a:cs typeface="+mn-cs"/>
              </a:rPr>
              <a:t>September 2025</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060105"/>
            <a:ext cx="6264000" cy="1163395"/>
          </a:xfrm>
        </p:spPr>
        <p:txBody>
          <a:bodyPr/>
          <a:lstStyle/>
          <a:p>
            <a:pPr algn="just"/>
            <a:r>
              <a:rPr lang="en-US" baseline="30000" dirty="0"/>
              <a:t>1</a:t>
            </a:r>
            <a:r>
              <a:rPr lang="en-US" dirty="0"/>
              <a:t> The EU Sustainable Finance Disclosure Regulation (SFDR) is a set of EU rules which aim to make the sustainability profile of funds transparent, more comparable and better understood by end investors. Article 6: The management team does not consider sustainability risks or adverse effects of investment decisions on sustainability factors in the investment decision making process. Article 8: The management team addresses sustainability risks by integrating ESG criteria (Environment and/or Social and/or Governance) into its investment decision making process. Article 9: The management team follows a strict sustainable investment objective that significantly contributes to the challenges of the ecological transition, and addresses Sustainability Risks through ratings provided by the Management Company’s external ESG data provider. | </a:t>
            </a:r>
            <a:r>
              <a:rPr lang="en-US" baseline="30000" dirty="0"/>
              <a:t>2</a:t>
            </a:r>
            <a:r>
              <a:rPr lang="en-US" dirty="0"/>
              <a:t> The summary risk indicator (SRI) is a guide to the level of risk of this product compared to other products. It shows how likely it is that the product will lose money because of movements in the markets or because we are not able to pay you. It scales in a range from 1 (lowest risk) to 7 (highest risk). The lowest category does not mean a risk-free investment. This indicator is not constant and is updated if the risk profile of the fund changes over time. Historical data, such as is used to calculate the risk indicator, may not be a reliable indication of the future risk profile of the Fund. There is no guarantee that the management objectives in terms of risk will actually be met. The risk indicator assumes you keep the product until the end of the recommended holding period. The actual risk can vary ! significantly if you cash in at an early stage and you may get back less.</a:t>
            </a:r>
            <a:endParaRPr lang="en-US" baseline="30000" dirty="0"/>
          </a:p>
          <a:p>
            <a:pPr algn="just"/>
            <a:r>
              <a:rPr lang="en-US" dirty="0"/>
              <a:t>Source: ODDO BHF AM | Data as of 31/08/2025</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547201"/>
            <a:ext cx="6130249" cy="304699"/>
          </a:xfrm>
        </p:spPr>
        <p:txBody>
          <a:bodyPr/>
          <a:lstStyle/>
          <a:p>
            <a:r>
              <a:rPr lang="en-US" sz="1200" b="1" dirty="0">
                <a:solidFill>
                  <a:srgbClr val="FF0000"/>
                </a:solidFill>
                <a:latin typeface="+mj-lt"/>
              </a:rPr>
              <a:t>Main Risks </a:t>
            </a:r>
            <a:r>
              <a:rPr lang="en-US" b="1" dirty="0">
                <a:latin typeface="+mj-lt"/>
              </a:rPr>
              <a:t>:</a:t>
            </a:r>
            <a:r>
              <a:rPr lang="en-US" dirty="0">
                <a:latin typeface="+mj-lt"/>
              </a:rPr>
              <a:t> ODDO BHF Algo Trend US is principally exposed to the following risks: </a:t>
            </a:r>
            <a:r>
              <a:rPr lang="en-GB" dirty="0"/>
              <a:t>Risk of capital loss, equity risk, currency risk, discretionary management risk, quantitative model risk</a:t>
            </a:r>
            <a:endParaRPr lang="en-US" dirty="0"/>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en-US" dirty="0">
                <a:solidFill>
                  <a:schemeClr val="tx1"/>
                </a:solidFill>
              </a:rPr>
              <a:t>ODDO BHF algo trend us – September</a:t>
            </a:r>
            <a:r>
              <a:rPr lang="en-US" dirty="0"/>
              <a:t> </a:t>
            </a:r>
            <a:r>
              <a:rPr lang="en-US" dirty="0">
                <a:solidFill>
                  <a:schemeClr val="tx1"/>
                </a:solidFill>
              </a:rPr>
              <a:t>2025</a:t>
            </a:r>
            <a:endParaRPr lang="en-US" dirty="0"/>
          </a:p>
        </p:txBody>
      </p:sp>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665163"/>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00"/>
              </a:spcBef>
              <a:buClrTx/>
              <a:buSzTx/>
              <a:buFont typeface="Arial" panose="020B0604020202020204" pitchFamily="34" charset="0"/>
              <a:buNone/>
              <a:tabLst/>
              <a:defRPr/>
            </a:pPr>
            <a:r>
              <a:rPr kumimoji="0" lang="en-US" sz="2400" b="0" i="0" u="none" strike="noStrike" kern="1200" cap="none" spc="-20" normalizeH="0" baseline="0" noProof="0" dirty="0">
                <a:ln>
                  <a:noFill/>
                </a:ln>
                <a:solidFill>
                  <a:srgbClr val="272529"/>
                </a:solidFill>
                <a:effectLst/>
                <a:uLnTx/>
                <a:uFillTx/>
                <a:latin typeface="Lato Light"/>
              </a:rPr>
              <a:t>ODDO BHF </a:t>
            </a:r>
            <a:r>
              <a:rPr lang="en-US" cap="none" spc="-20" baseline="0" dirty="0">
                <a:latin typeface="Lato Light"/>
              </a:rPr>
              <a:t>Algo Trend US</a:t>
            </a:r>
          </a:p>
          <a:p>
            <a:pPr marL="0" marR="0" lvl="0" indent="0" algn="l" defTabSz="566792"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cap="none" spc="-20" dirty="0">
                <a:latin typeface="Libre Baskerville" panose="02000000000000000000" pitchFamily="2" charset="0"/>
              </a:rPr>
              <a:t>Capturing momentum in US equities</a:t>
            </a:r>
            <a:endParaRPr kumimoji="0" lang="en-US"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670300"/>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panose="020F0502020204030203" pitchFamily="34" charset="77"/>
              </a:rPr>
              <a:t>Launched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i="1" dirty="0">
                <a:solidFill>
                  <a:srgbClr val="55A185"/>
                </a:solidFill>
                <a:latin typeface="Libre Baskerville" panose="02000000000000000000" pitchFamily="2" charset="0"/>
              </a:rPr>
              <a:t>2018</a:t>
            </a:r>
            <a:endParaRPr kumimoji="0" lang="en-US" sz="3000" b="0" i="0" u="none" strike="noStrike" kern="1200" cap="none" spc="0" normalizeH="0" baseline="30000" noProof="0" dirty="0">
              <a:ln>
                <a:noFill/>
              </a:ln>
              <a:solidFill>
                <a:srgbClr val="55A185"/>
              </a:solidFill>
              <a:effectLst/>
              <a:uLnTx/>
              <a:uFillTx/>
              <a:latin typeface="Libre Baskerville" panose="02000000000000000000" pitchFamily="2" charset="0"/>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670300"/>
            <a:ext cx="17640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Assets under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 </a:t>
            </a:r>
            <a:r>
              <a:rPr kumimoji="0" lang="en-US" sz="3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228</a:t>
            </a: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en-US"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pSp>
        <p:nvGrpSpPr>
          <p:cNvPr id="43" name="Groupe 142">
            <a:extLst>
              <a:ext uri="{FF2B5EF4-FFF2-40B4-BE49-F238E27FC236}">
                <a16:creationId xmlns:a16="http://schemas.microsoft.com/office/drawing/2014/main" id="{09CF6CBD-9B12-49DC-BF46-828AF94F47F9}"/>
              </a:ext>
            </a:extLst>
          </p:cNvPr>
          <p:cNvGrpSpPr/>
          <p:nvPr/>
        </p:nvGrpSpPr>
        <p:grpSpPr>
          <a:xfrm>
            <a:off x="3854450" y="7956023"/>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1</a:t>
              </a:r>
              <a:endParaRPr kumimoji="0" lang="en-US"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en-US" sz="800" dirty="0">
                  <a:solidFill>
                    <a:srgbClr val="003B2F"/>
                  </a:solidFill>
                  <a:latin typeface="Lato"/>
                </a:rPr>
                <a:t>6</a:t>
              </a: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7</a:t>
              </a:r>
            </a:p>
          </p:txBody>
        </p:sp>
        <p:sp>
          <p:nvSpPr>
            <p:cNvPr id="47" name="object 85">
              <a:extLst>
                <a:ext uri="{FF2B5EF4-FFF2-40B4-BE49-F238E27FC236}">
                  <a16:creationId xmlns:a16="http://schemas.microsoft.com/office/drawing/2014/main" id="{0FE7C29B-7205-4FEB-88F1-24A458EA770C}"/>
                </a:ext>
              </a:extLst>
            </p:cNvPr>
            <p:cNvSpPr/>
            <p:nvPr/>
          </p:nvSpPr>
          <p:spPr>
            <a:xfrm>
              <a:off x="6535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3</a:t>
              </a: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Lato"/>
                  <a:ea typeface="+mn-ea"/>
                  <a:cs typeface="+mn-cs"/>
                </a:rPr>
                <a:t>4</a:t>
              </a: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no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Lato"/>
                  <a:ea typeface="+mn-ea"/>
                  <a:cs typeface="+mn-cs"/>
                </a:rPr>
                <a:t>5</a:t>
              </a: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2</a:t>
              </a:r>
            </a:p>
          </p:txBody>
        </p:sp>
      </p:grpSp>
      <p:sp>
        <p:nvSpPr>
          <p:cNvPr id="52" name="object 27">
            <a:extLst>
              <a:ext uri="{FF2B5EF4-FFF2-40B4-BE49-F238E27FC236}">
                <a16:creationId xmlns:a16="http://schemas.microsoft.com/office/drawing/2014/main" id="{DBC7578B-D051-40BC-98C5-531F2A624AFB}"/>
              </a:ext>
            </a:extLst>
          </p:cNvPr>
          <p:cNvSpPr txBox="1"/>
          <p:nvPr/>
        </p:nvSpPr>
        <p:spPr>
          <a:xfrm>
            <a:off x="660400" y="7160592"/>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451293"/>
            <a:ext cx="6242050" cy="463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au 10">
            <a:extLst>
              <a:ext uri="{FF2B5EF4-FFF2-40B4-BE49-F238E27FC236}">
                <a16:creationId xmlns:a16="http://schemas.microsoft.com/office/drawing/2014/main" id="{95EE336E-F2B9-C2A4-1D88-189EEA75026F}"/>
              </a:ext>
            </a:extLst>
          </p:cNvPr>
          <p:cNvGraphicFramePr>
            <a:graphicFrameLocks noGrp="1" noChangeAspect="1"/>
          </p:cNvGraphicFramePr>
          <p:nvPr>
            <p:extLst>
              <p:ext uri="{D42A27DB-BD31-4B8C-83A1-F6EECF244321}">
                <p14:modId xmlns:p14="http://schemas.microsoft.com/office/powerpoint/2010/main" val="1411351505"/>
              </p:ext>
            </p:extLst>
          </p:nvPr>
        </p:nvGraphicFramePr>
        <p:xfrm>
          <a:off x="2482850" y="7967014"/>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marL="0" algn="ctr" defTabSz="566792" rtl="0" eaLnBrk="1" latinLnBrk="0" hangingPunct="1"/>
                      <a:r>
                        <a:rPr lang="fr-FR" sz="800" b="1" kern="1200" dirty="0">
                          <a:solidFill>
                            <a:schemeClr val="bg1"/>
                          </a:solidFill>
                          <a:latin typeface="+mn-lt"/>
                          <a:ea typeface="+mn-ea"/>
                          <a:cs typeface="+mn-cs"/>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accent4">
                        <a:lumMod val="75000"/>
                      </a:schemeClr>
                    </a:solidFill>
                  </a:tcPr>
                </a:tc>
                <a:tc>
                  <a:txBody>
                    <a:bodyPr/>
                    <a:lstStyle/>
                    <a:p>
                      <a:pPr marL="0" algn="ctr" defTabSz="566792" rtl="0" eaLnBrk="1" latinLnBrk="0" hangingPunct="1"/>
                      <a:r>
                        <a:rPr lang="fr-FR" sz="800" b="1" kern="1200" dirty="0">
                          <a:solidFill>
                            <a:schemeClr val="tx2"/>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tc>
                  <a:txBody>
                    <a:bodyPr/>
                    <a:lstStyle/>
                    <a:p>
                      <a:pPr marL="0" algn="ctr" defTabSz="566792" rtl="0" eaLnBrk="1" latinLnBrk="0" hangingPunct="1"/>
                      <a:r>
                        <a:rPr lang="fr-FR" sz="800" b="1" kern="1200" dirty="0">
                          <a:solidFill>
                            <a:schemeClr val="tx2"/>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extLst>
                  <a:ext uri="{0D108BD9-81ED-4DB2-BD59-A6C34878D82A}">
                    <a16:rowId xmlns:a16="http://schemas.microsoft.com/office/drawing/2014/main" val="2354615413"/>
                  </a:ext>
                </a:extLst>
              </a:tr>
            </a:tbl>
          </a:graphicData>
        </a:graphic>
      </p:graphicFrame>
      <p:sp>
        <p:nvSpPr>
          <p:cNvPr id="11" name="ZoneTexte 12">
            <a:extLst>
              <a:ext uri="{FF2B5EF4-FFF2-40B4-BE49-F238E27FC236}">
                <a16:creationId xmlns:a16="http://schemas.microsoft.com/office/drawing/2014/main" id="{757CA545-5729-4BA1-AE71-28E7B7A9AF0B}"/>
              </a:ext>
            </a:extLst>
          </p:cNvPr>
          <p:cNvSpPr txBox="1"/>
          <p:nvPr/>
        </p:nvSpPr>
        <p:spPr>
          <a:xfrm>
            <a:off x="673101" y="5181770"/>
            <a:ext cx="6158223" cy="37373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Key features</a:t>
            </a:r>
          </a:p>
        </p:txBody>
      </p:sp>
      <p:pic>
        <p:nvPicPr>
          <p:cNvPr id="13" name="Grafik 12">
            <a:extLst>
              <a:ext uri="{FF2B5EF4-FFF2-40B4-BE49-F238E27FC236}">
                <a16:creationId xmlns:a16="http://schemas.microsoft.com/office/drawing/2014/main" id="{212ECFD0-0A15-11E6-36C9-2C5FA94FC3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16" name="Rechteck 15">
            <a:extLst>
              <a:ext uri="{FF2B5EF4-FFF2-40B4-BE49-F238E27FC236}">
                <a16:creationId xmlns:a16="http://schemas.microsoft.com/office/drawing/2014/main" id="{91AB27CA-9D72-4E4E-D437-4E1E8564E112}"/>
              </a:ext>
            </a:extLst>
          </p:cNvPr>
          <p:cNvSpPr/>
          <p:nvPr/>
        </p:nvSpPr>
        <p:spPr>
          <a:xfrm>
            <a:off x="540079" y="7160592"/>
            <a:ext cx="2552371" cy="174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EC32B1-B99F-5469-8365-77C0672E9709}"/>
              </a:ext>
            </a:extLst>
          </p:cNvPr>
          <p:cNvSpPr/>
          <p:nvPr/>
        </p:nvSpPr>
        <p:spPr>
          <a:xfrm>
            <a:off x="497873" y="4660900"/>
            <a:ext cx="6553200" cy="2786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Libre Baskerville" panose="02000000000000000000" pitchFamily="2" charset="0"/>
              </a:rPr>
              <a:t>The fund offers investors access to the growth potential of US equities through a disciplined, quantitative strategy built on momentum.</a:t>
            </a:r>
          </a:p>
        </p:txBody>
      </p:sp>
      <p:sp>
        <p:nvSpPr>
          <p:cNvPr id="10" name="ZoneTexte 57">
            <a:extLst>
              <a:ext uri="{FF2B5EF4-FFF2-40B4-BE49-F238E27FC236}">
                <a16:creationId xmlns:a16="http://schemas.microsoft.com/office/drawing/2014/main" id="{B01256D8-3003-A65D-F451-810A38CCBB99}"/>
              </a:ext>
            </a:extLst>
          </p:cNvPr>
          <p:cNvSpPr txBox="1"/>
          <p:nvPr/>
        </p:nvSpPr>
        <p:spPr>
          <a:xfrm>
            <a:off x="680767" y="5534195"/>
            <a:ext cx="6223748" cy="1664497"/>
          </a:xfrm>
          <a:prstGeom prst="rect">
            <a:avLst/>
          </a:prstGeom>
          <a:noFill/>
        </p:spPr>
        <p:txBody>
          <a:bodyPr wrap="square" lIns="0" tIns="0" rIns="0" bIns="0" numCol="1" spcCol="180000" rtlCol="0">
            <a:noAutofit/>
          </a:bodyPr>
          <a:lstStyle/>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US equity focus: </a:t>
            </a:r>
            <a:r>
              <a:rPr lang="en-US" sz="1100" dirty="0">
                <a:latin typeface="Lato" panose="020F0502020204030203" pitchFamily="34" charset="0"/>
              </a:rPr>
              <a:t>the fund invests mainly in a dynamic universe of US companies from the S&amp;P 500, across sectors and industries</a:t>
            </a:r>
          </a:p>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Proprietary quantitative model: </a:t>
            </a:r>
            <a:r>
              <a:rPr lang="en-US" sz="1100" dirty="0">
                <a:latin typeface="Lato" panose="020F0502020204030203" pitchFamily="34" charset="0"/>
              </a:rPr>
              <a:t>the investment process is driven by a smart momentum strategy </a:t>
            </a:r>
            <a:r>
              <a:rPr lang="en-US" sz="1100" dirty="0" err="1">
                <a:latin typeface="Lato" panose="020F0502020204030203" pitchFamily="34" charset="0"/>
              </a:rPr>
              <a:t>analysing</a:t>
            </a:r>
            <a:r>
              <a:rPr lang="en-US" sz="1100" dirty="0">
                <a:latin typeface="Lato" panose="020F0502020204030203" pitchFamily="34" charset="0"/>
              </a:rPr>
              <a:t> extensive historical data with to goal to detect stable trends in the market</a:t>
            </a:r>
            <a:endParaRPr lang="en-US" altLang="fr-FR" sz="1100" dirty="0">
              <a:highlight>
                <a:srgbClr val="FFFF00"/>
              </a:highlight>
              <a:latin typeface="Lato" panose="020F0502020204030203" pitchFamily="34" charset="0"/>
            </a:endParaRPr>
          </a:p>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Disciplined approach: </a:t>
            </a:r>
            <a:r>
              <a:rPr lang="en-US" sz="1100" dirty="0">
                <a:latin typeface="Lato" panose="020F0502020204030203" pitchFamily="34" charset="0"/>
              </a:rPr>
              <a:t>by relying on a rule-based model rather than discretionary judgment, the fund avoids emotional biases and ensures consistency across market cycles</a:t>
            </a:r>
          </a:p>
          <a:p>
            <a:pPr marL="171450" indent="-171450" algn="just">
              <a:spcAft>
                <a:spcPts val="600"/>
              </a:spcAft>
              <a:buSzPct val="70000"/>
              <a:buFont typeface="Wingdings" panose="05000000000000000000" pitchFamily="2" charset="2"/>
              <a:buChar char="§"/>
            </a:pPr>
            <a:r>
              <a:rPr lang="en-US" sz="1100" b="1" dirty="0">
                <a:latin typeface="Lato" panose="020F0502020204030203" pitchFamily="34" charset="0"/>
              </a:rPr>
              <a:t>Diversification &amp; risk management: </a:t>
            </a:r>
            <a:r>
              <a:rPr lang="en-US" sz="1100" dirty="0">
                <a:latin typeface="Lato" panose="020F0502020204030203" pitchFamily="34" charset="0"/>
              </a:rPr>
              <a:t>The portfolio construction process involves a strong focus on diversification and risk management by applying various constraints</a:t>
            </a:r>
            <a:endParaRPr lang="en-US" sz="1100" dirty="0">
              <a:solidFill>
                <a:srgbClr val="000000"/>
              </a:solidFill>
              <a:latin typeface="Lato Light" panose="020F0302020204030203" pitchFamily="34" charset="0"/>
            </a:endParaRPr>
          </a:p>
        </p:txBody>
      </p:sp>
      <p:sp>
        <p:nvSpPr>
          <p:cNvPr id="9" name="ZoneTexte 12">
            <a:extLst>
              <a:ext uri="{FF2B5EF4-FFF2-40B4-BE49-F238E27FC236}">
                <a16:creationId xmlns:a16="http://schemas.microsoft.com/office/drawing/2014/main" id="{68AAA3F6-8B0F-3AE7-CE02-D43231786182}"/>
              </a:ext>
            </a:extLst>
          </p:cNvPr>
          <p:cNvSpPr txBox="1"/>
          <p:nvPr/>
        </p:nvSpPr>
        <p:spPr>
          <a:xfrm>
            <a:off x="673101" y="7389817"/>
            <a:ext cx="2857962" cy="325256"/>
          </a:xfrm>
          <a:prstGeom prst="rect">
            <a:avLst/>
          </a:pr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CHARACTERISTICS OF THE FUND</a:t>
            </a: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795585442"/>
              </p:ext>
            </p:extLst>
          </p:nvPr>
        </p:nvGraphicFramePr>
        <p:xfrm>
          <a:off x="661491" y="7688262"/>
          <a:ext cx="6256559" cy="477838"/>
        </p:xfrm>
        <a:graphic>
          <a:graphicData uri="http://schemas.openxmlformats.org/drawingml/2006/table">
            <a:tbl>
              <a:tblPr firstRow="1" bandRow="1">
                <a:tableStyleId>{5C22544A-7EE6-4342-B048-85BDC9FD1C3A}</a:tableStyleId>
              </a:tblPr>
              <a:tblGrid>
                <a:gridCol w="1516559">
                  <a:extLst>
                    <a:ext uri="{9D8B030D-6E8A-4147-A177-3AD203B41FA5}">
                      <a16:colId xmlns:a16="http://schemas.microsoft.com/office/drawing/2014/main" val="860466313"/>
                    </a:ext>
                  </a:extLst>
                </a:gridCol>
                <a:gridCol w="1447800">
                  <a:extLst>
                    <a:ext uri="{9D8B030D-6E8A-4147-A177-3AD203B41FA5}">
                      <a16:colId xmlns:a16="http://schemas.microsoft.com/office/drawing/2014/main" val="1253763454"/>
                    </a:ext>
                  </a:extLst>
                </a:gridCol>
                <a:gridCol w="1524000">
                  <a:extLst>
                    <a:ext uri="{9D8B030D-6E8A-4147-A177-3AD203B41FA5}">
                      <a16:colId xmlns:a16="http://schemas.microsoft.com/office/drawing/2014/main" val="2140384713"/>
                    </a:ext>
                  </a:extLst>
                </a:gridCol>
                <a:gridCol w="1768200">
                  <a:extLst>
                    <a:ext uri="{9D8B030D-6E8A-4147-A177-3AD203B41FA5}">
                      <a16:colId xmlns:a16="http://schemas.microsoft.com/office/drawing/2014/main" val="36563508"/>
                    </a:ext>
                  </a:extLst>
                </a:gridCol>
              </a:tblGrid>
              <a:tr h="184772">
                <a:tc>
                  <a:txBody>
                    <a:bodyPr/>
                    <a:lstStyle/>
                    <a:p>
                      <a:pPr algn="l"/>
                      <a:r>
                        <a:rPr lang="fr-FR" sz="900" b="0" i="0" cap="none" baseline="0" dirty="0">
                          <a:latin typeface="Lato Light" panose="020F0302020204030203" pitchFamily="34" charset="77"/>
                        </a:rPr>
                        <a:t>Fund</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SFDR classification</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err="1">
                          <a:latin typeface="Lato Light" panose="020F0302020204030203" pitchFamily="34" charset="77"/>
                        </a:rPr>
                        <a:t>Summary</a:t>
                      </a:r>
                      <a:r>
                        <a:rPr lang="fr-FR" sz="900" b="0" i="0" dirty="0">
                          <a:latin typeface="Lato Light" panose="020F0302020204030203" pitchFamily="34" charset="77"/>
                        </a:rPr>
                        <a:t> </a:t>
                      </a:r>
                      <a:r>
                        <a:rPr lang="fr-FR" sz="900" b="0" i="0" dirty="0" err="1">
                          <a:latin typeface="Lato Light" panose="020F0302020204030203" pitchFamily="34" charset="77"/>
                        </a:rPr>
                        <a:t>risk</a:t>
                      </a:r>
                      <a:r>
                        <a:rPr lang="fr-FR" sz="900" b="0" i="0" dirty="0">
                          <a:latin typeface="Lato Light" panose="020F0302020204030203" pitchFamily="34" charset="77"/>
                        </a:rPr>
                        <a:t> </a:t>
                      </a:r>
                      <a:r>
                        <a:rPr lang="fr-FR" sz="900" b="0" i="0" dirty="0" err="1">
                          <a:latin typeface="Lato Light" panose="020F0302020204030203" pitchFamily="34" charset="77"/>
                        </a:rPr>
                        <a:t>indicator</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Morningstar </a:t>
                      </a:r>
                      <a:r>
                        <a:rPr lang="fr-FR" sz="900" b="0" i="0" kern="1200" dirty="0" err="1">
                          <a:solidFill>
                            <a:schemeClr val="lt1"/>
                          </a:solidFill>
                          <a:latin typeface="Lato Light" panose="020F0302020204030203" pitchFamily="34" charset="77"/>
                          <a:ea typeface="+mn-ea"/>
                          <a:cs typeface="+mn-cs"/>
                        </a:rPr>
                        <a:t>Category</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249238">
                <a:tc>
                  <a:txBody>
                    <a:bodyPr/>
                    <a:lstStyle/>
                    <a:p>
                      <a:r>
                        <a:rPr lang="fr-FR" sz="900" b="0" i="0" kern="1200" dirty="0">
                          <a:solidFill>
                            <a:schemeClr val="dk1"/>
                          </a:solidFill>
                          <a:effectLst/>
                          <a:latin typeface="Lato Semibold" panose="020F0502020204030203" pitchFamily="34" charset="77"/>
                          <a:ea typeface="+mn-ea"/>
                          <a:cs typeface="+mn-cs"/>
                        </a:rPr>
                        <a:t>ODDO BHF Algo Trend US</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5"/>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100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US Large-Cap Blend </a:t>
                      </a:r>
                      <a:r>
                        <a:rPr kumimoji="0" lang="fr-FR" sz="1000" b="0" i="0" u="none" strike="noStrike" kern="1200" cap="none" spc="0" normalizeH="0" baseline="0" dirty="0" err="1">
                          <a:ln>
                            <a:noFill/>
                          </a:ln>
                          <a:solidFill>
                            <a:srgbClr val="000000"/>
                          </a:solidFill>
                          <a:effectLst/>
                          <a:uLnTx/>
                          <a:uFillTx/>
                          <a:latin typeface="Lato Light" panose="020F0302020204030203" pitchFamily="34" charset="77"/>
                          <a:ea typeface="+mn-ea"/>
                          <a:cs typeface="+mn-cs"/>
                        </a:rPr>
                        <a:t>Equity</a:t>
                      </a:r>
                      <a:endParaRPr kumimoji="0" lang="fr-FR" sz="1000" b="0" i="0" u="none" strike="noStrike" kern="1200" cap="none" spc="0" normalizeH="0" baseline="0" dirty="0">
                        <a:ln>
                          <a:noFill/>
                        </a:ln>
                        <a:solidFill>
                          <a:srgbClr val="000000"/>
                        </a:solidFill>
                        <a:effectLst/>
                        <a:uLnTx/>
                        <a:uFillTx/>
                        <a:latin typeface="Lato Light" panose="020F0302020204030203" pitchFamily="34" charset="77"/>
                        <a:ea typeface="+mn-ea"/>
                        <a:cs typeface="+mn-cs"/>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spTree>
    <p:extLst>
      <p:ext uri="{BB962C8B-B14F-4D97-AF65-F5344CB8AC3E}">
        <p14:creationId xmlns:p14="http://schemas.microsoft.com/office/powerpoint/2010/main" val="226002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arth at night usa - usa welt stock-fotos und bilder">
            <a:extLst>
              <a:ext uri="{FF2B5EF4-FFF2-40B4-BE49-F238E27FC236}">
                <a16:creationId xmlns:a16="http://schemas.microsoft.com/office/drawing/2014/main" id="{DEA5562F-5532-44BD-D56F-DB33B4ACB4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t="16083" b="19827"/>
          <a:stretch/>
        </p:blipFill>
        <p:spPr bwMode="auto">
          <a:xfrm>
            <a:off x="-2" y="1"/>
            <a:ext cx="7588252" cy="270579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pPr>
              <a:defRPr/>
            </a:pPr>
            <a:r>
              <a:rPr lang="en-US" sz="1200" b="1" dirty="0"/>
              <a:t>These examples are no investment recommendations.</a:t>
            </a:r>
          </a:p>
        </p:txBody>
      </p:sp>
      <p:pic>
        <p:nvPicPr>
          <p:cNvPr id="19" name="Grafik 18">
            <a:extLst>
              <a:ext uri="{FF2B5EF4-FFF2-40B4-BE49-F238E27FC236}">
                <a16:creationId xmlns:a16="http://schemas.microsoft.com/office/drawing/2014/main" id="{25980835-529B-FC7C-EDC0-A8F2D52CB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27" name="Textfeld 26">
            <a:extLst>
              <a:ext uri="{FF2B5EF4-FFF2-40B4-BE49-F238E27FC236}">
                <a16:creationId xmlns:a16="http://schemas.microsoft.com/office/drawing/2014/main" id="{8A4D64A4-716F-14F6-7B88-B7F4B569DD32}"/>
              </a:ext>
            </a:extLst>
          </p:cNvPr>
          <p:cNvSpPr txBox="1"/>
          <p:nvPr/>
        </p:nvSpPr>
        <p:spPr>
          <a:xfrm>
            <a:off x="501650" y="1785898"/>
            <a:ext cx="6553200" cy="830997"/>
          </a:xfrm>
          <a:prstGeom prst="rect">
            <a:avLst/>
          </a:prstGeom>
          <a:noFill/>
        </p:spPr>
        <p:txBody>
          <a:bodyPr wrap="square" rtlCol="0">
            <a:spAutoFit/>
          </a:bodyPr>
          <a:lstStyle/>
          <a:p>
            <a:r>
              <a:rPr lang="en-US" sz="2400" cap="all" dirty="0">
                <a:solidFill>
                  <a:schemeClr val="bg1"/>
                </a:solidFill>
                <a:latin typeface="+mj-lt"/>
              </a:rPr>
              <a:t>A key component of any equity portfolio</a:t>
            </a:r>
          </a:p>
        </p:txBody>
      </p:sp>
      <p:sp>
        <p:nvSpPr>
          <p:cNvPr id="33" name="Textfeld 32">
            <a:extLst>
              <a:ext uri="{FF2B5EF4-FFF2-40B4-BE49-F238E27FC236}">
                <a16:creationId xmlns:a16="http://schemas.microsoft.com/office/drawing/2014/main" id="{78F48B44-C9A1-A59C-5A3D-9EAFC24005F5}"/>
              </a:ext>
            </a:extLst>
          </p:cNvPr>
          <p:cNvSpPr txBox="1"/>
          <p:nvPr/>
        </p:nvSpPr>
        <p:spPr>
          <a:xfrm>
            <a:off x="501650" y="1308100"/>
            <a:ext cx="6553200" cy="461665"/>
          </a:xfrm>
          <a:prstGeom prst="rect">
            <a:avLst/>
          </a:prstGeom>
          <a:noFill/>
        </p:spPr>
        <p:txBody>
          <a:bodyPr wrap="square" rtlCol="0">
            <a:spAutoFit/>
          </a:bodyPr>
          <a:lstStyle/>
          <a:p>
            <a:r>
              <a:rPr lang="en-US"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Why invest in the USA? </a:t>
            </a:r>
          </a:p>
        </p:txBody>
      </p:sp>
      <p:sp>
        <p:nvSpPr>
          <p:cNvPr id="7" name="Textplatzhalter 6">
            <a:extLst>
              <a:ext uri="{FF2B5EF4-FFF2-40B4-BE49-F238E27FC236}">
                <a16:creationId xmlns:a16="http://schemas.microsoft.com/office/drawing/2014/main" id="{6F75F103-CE60-957C-37FC-7FA279D41526}"/>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a:t>
            </a:r>
            <a:r>
              <a:rPr lang="fr-FR" dirty="0" err="1"/>
              <a:t>September</a:t>
            </a:r>
            <a:r>
              <a:rPr lang="fr-FR" dirty="0"/>
              <a:t> 2025</a:t>
            </a:r>
            <a:endParaRPr lang="de-DE" dirty="0"/>
          </a:p>
        </p:txBody>
      </p:sp>
      <p:sp>
        <p:nvSpPr>
          <p:cNvPr id="2086" name="Rechteck 2085">
            <a:extLst>
              <a:ext uri="{FF2B5EF4-FFF2-40B4-BE49-F238E27FC236}">
                <a16:creationId xmlns:a16="http://schemas.microsoft.com/office/drawing/2014/main" id="{704C574A-30FB-2E29-E55B-61858315B011}"/>
              </a:ext>
            </a:extLst>
          </p:cNvPr>
          <p:cNvSpPr/>
          <p:nvPr/>
        </p:nvSpPr>
        <p:spPr>
          <a:xfrm>
            <a:off x="493043"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World’s largest economy</a:t>
            </a:r>
          </a:p>
        </p:txBody>
      </p:sp>
      <p:sp>
        <p:nvSpPr>
          <p:cNvPr id="2090" name="Rechteck 2089">
            <a:extLst>
              <a:ext uri="{FF2B5EF4-FFF2-40B4-BE49-F238E27FC236}">
                <a16:creationId xmlns:a16="http://schemas.microsoft.com/office/drawing/2014/main" id="{44F76862-3B30-CD31-A99B-7D0EBE89B997}"/>
              </a:ext>
            </a:extLst>
          </p:cNvPr>
          <p:cNvSpPr/>
          <p:nvPr/>
        </p:nvSpPr>
        <p:spPr>
          <a:xfrm>
            <a:off x="501649" y="6032500"/>
            <a:ext cx="6550951" cy="46355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en-GB" sz="1100" dirty="0">
                <a:solidFill>
                  <a:schemeClr val="tx1"/>
                </a:solidFill>
              </a:rPr>
              <a:t>Home to </a:t>
            </a:r>
            <a:r>
              <a:rPr lang="en-GB" sz="1100" b="1" dirty="0">
                <a:solidFill>
                  <a:schemeClr val="tx1"/>
                </a:solidFill>
              </a:rPr>
              <a:t>many world-leading technology companies and innovative start-ups.</a:t>
            </a:r>
          </a:p>
          <a:p>
            <a:pPr algn="ctr">
              <a:buClr>
                <a:schemeClr val="tx1"/>
              </a:buClr>
            </a:pPr>
            <a:r>
              <a:rPr lang="en-GB" sz="1100" dirty="0">
                <a:solidFill>
                  <a:schemeClr val="tx1"/>
                </a:solidFill>
              </a:rPr>
              <a:t>Access to </a:t>
            </a:r>
            <a:r>
              <a:rPr lang="en-GB" sz="1100" b="1" dirty="0">
                <a:solidFill>
                  <a:schemeClr val="tx1"/>
                </a:solidFill>
              </a:rPr>
              <a:t>big success stories from both the new and old economy</a:t>
            </a:r>
          </a:p>
        </p:txBody>
      </p:sp>
      <p:sp>
        <p:nvSpPr>
          <p:cNvPr id="2091" name="Rechteck 2090">
            <a:extLst>
              <a:ext uri="{FF2B5EF4-FFF2-40B4-BE49-F238E27FC236}">
                <a16:creationId xmlns:a16="http://schemas.microsoft.com/office/drawing/2014/main" id="{54A674BD-EBCC-0621-0F52-110C083AF99C}"/>
              </a:ext>
            </a:extLst>
          </p:cNvPr>
          <p:cNvSpPr/>
          <p:nvPr/>
        </p:nvSpPr>
        <p:spPr>
          <a:xfrm>
            <a:off x="3850850"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Major Financial Market</a:t>
            </a:r>
          </a:p>
        </p:txBody>
      </p:sp>
      <p:sp>
        <p:nvSpPr>
          <p:cNvPr id="2093" name="Rechteck 2092">
            <a:extLst>
              <a:ext uri="{FF2B5EF4-FFF2-40B4-BE49-F238E27FC236}">
                <a16:creationId xmlns:a16="http://schemas.microsoft.com/office/drawing/2014/main" id="{C79C01EB-F171-396A-E51D-E2E68FDA4765}"/>
              </a:ext>
            </a:extLst>
          </p:cNvPr>
          <p:cNvSpPr/>
          <p:nvPr/>
        </p:nvSpPr>
        <p:spPr>
          <a:xfrm>
            <a:off x="501649" y="5654061"/>
            <a:ext cx="6550951"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Innovation &amp; Diversification</a:t>
            </a:r>
          </a:p>
        </p:txBody>
      </p:sp>
      <p:sp>
        <p:nvSpPr>
          <p:cNvPr id="2098" name="Rechteck 2097">
            <a:extLst>
              <a:ext uri="{FF2B5EF4-FFF2-40B4-BE49-F238E27FC236}">
                <a16:creationId xmlns:a16="http://schemas.microsoft.com/office/drawing/2014/main" id="{F2A1856B-5355-F26C-4831-2F46E7B8438A}"/>
              </a:ext>
            </a:extLst>
          </p:cNvPr>
          <p:cNvSpPr/>
          <p:nvPr/>
        </p:nvSpPr>
        <p:spPr>
          <a:xfrm>
            <a:off x="3850850"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Sheer Size of the Country</a:t>
            </a:r>
          </a:p>
        </p:txBody>
      </p:sp>
      <p:pic>
        <p:nvPicPr>
          <p:cNvPr id="2100" name="Picture 2" descr="Bevölkerungszahl in NRW lag Ende 2022 bei über 18,1 ...">
            <a:extLst>
              <a:ext uri="{FF2B5EF4-FFF2-40B4-BE49-F238E27FC236}">
                <a16:creationId xmlns:a16="http://schemas.microsoft.com/office/drawing/2014/main" id="{7B511204-4FAF-6D5A-B571-76B356E17C2A}"/>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b="32708"/>
          <a:stretch/>
        </p:blipFill>
        <p:spPr bwMode="auto">
          <a:xfrm>
            <a:off x="3850850" y="3361411"/>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101" name="Rechteck 2100">
            <a:extLst>
              <a:ext uri="{FF2B5EF4-FFF2-40B4-BE49-F238E27FC236}">
                <a16:creationId xmlns:a16="http://schemas.microsoft.com/office/drawing/2014/main" id="{DD83EFD1-A5CE-6B8A-3E8E-986E4C3E602D}"/>
              </a:ext>
            </a:extLst>
          </p:cNvPr>
          <p:cNvSpPr/>
          <p:nvPr/>
        </p:nvSpPr>
        <p:spPr>
          <a:xfrm>
            <a:off x="493043"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Historically attractive performance</a:t>
            </a:r>
          </a:p>
        </p:txBody>
      </p:sp>
      <p:pic>
        <p:nvPicPr>
          <p:cNvPr id="2103" name="Picture 4">
            <a:extLst>
              <a:ext uri="{FF2B5EF4-FFF2-40B4-BE49-F238E27FC236}">
                <a16:creationId xmlns:a16="http://schemas.microsoft.com/office/drawing/2014/main" id="{90B062B3-728A-7297-4A39-97C482B16F32}"/>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t="29827" b="29827"/>
          <a:stretch/>
        </p:blipFill>
        <p:spPr bwMode="auto">
          <a:xfrm>
            <a:off x="493043" y="4671100"/>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36D6C94E-8F5F-8CE9-84C6-33DB9BC59771}"/>
              </a:ext>
            </a:extLst>
          </p:cNvPr>
          <p:cNvSpPr/>
          <p:nvPr/>
        </p:nvSpPr>
        <p:spPr>
          <a:xfrm>
            <a:off x="501650" y="7330695"/>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The 7 </a:t>
            </a:r>
            <a:r>
              <a:rPr lang="en-US" sz="1200" b="1" dirty="0">
                <a:solidFill>
                  <a:schemeClr val="tx1"/>
                </a:solidFill>
              </a:rPr>
              <a:t>largest US Tech companies</a:t>
            </a:r>
            <a:r>
              <a:rPr lang="en-US" sz="1200" dirty="0">
                <a:solidFill>
                  <a:schemeClr val="tx1"/>
                </a:solidFill>
              </a:rPr>
              <a:t>, which </a:t>
            </a:r>
            <a:r>
              <a:rPr lang="en-US" sz="1200" b="1" dirty="0">
                <a:solidFill>
                  <a:schemeClr val="tx1"/>
                </a:solidFill>
              </a:rPr>
              <a:t>dominate the US stock market </a:t>
            </a:r>
            <a:r>
              <a:rPr lang="en-US" sz="1200" dirty="0">
                <a:solidFill>
                  <a:schemeClr val="tx1"/>
                </a:solidFill>
              </a:rPr>
              <a:t>and the </a:t>
            </a:r>
            <a:r>
              <a:rPr lang="en-US" sz="1200" b="1" dirty="0">
                <a:solidFill>
                  <a:schemeClr val="tx1"/>
                </a:solidFill>
              </a:rPr>
              <a:t>technology sector globally</a:t>
            </a:r>
          </a:p>
        </p:txBody>
      </p:sp>
      <p:pic>
        <p:nvPicPr>
          <p:cNvPr id="4" name="Picture 2">
            <a:extLst>
              <a:ext uri="{FF2B5EF4-FFF2-40B4-BE49-F238E27FC236}">
                <a16:creationId xmlns:a16="http://schemas.microsoft.com/office/drawing/2014/main" id="{F8E826E4-5296-B273-2442-19C8D30374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011" y="8225812"/>
            <a:ext cx="1006193" cy="245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5F8C16-02CF-7A38-56F8-354358B100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4251" y="9136899"/>
            <a:ext cx="822646" cy="250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ED557E-E4B2-DF97-E1A8-95C160C829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7504" y="8571349"/>
            <a:ext cx="311399" cy="383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CA23188-B375-5927-4B8B-8FB1FB9981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7731" y="8167923"/>
            <a:ext cx="985490" cy="201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F96F59F-350A-0B53-FF74-1E8D2EFC02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782" y="8507831"/>
            <a:ext cx="1043417" cy="225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D838AFE-7E18-B6CF-3728-66F67040AB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0040" y="8877098"/>
            <a:ext cx="1071871" cy="2015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F93DE0A4-B04C-004F-D88B-AF08A6641E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7512" y="8684038"/>
            <a:ext cx="456674" cy="587632"/>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45">
            <a:extLst>
              <a:ext uri="{FF2B5EF4-FFF2-40B4-BE49-F238E27FC236}">
                <a16:creationId xmlns:a16="http://schemas.microsoft.com/office/drawing/2014/main" id="{38A6C05D-5BF3-C7A3-A9E8-5B97B3FF01DB}"/>
              </a:ext>
            </a:extLst>
          </p:cNvPr>
          <p:cNvSpPr/>
          <p:nvPr/>
        </p:nvSpPr>
        <p:spPr bwMode="gray">
          <a:xfrm>
            <a:off x="501650" y="6794500"/>
            <a:ext cx="32004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Magnificent 7</a:t>
            </a:r>
          </a:p>
        </p:txBody>
      </p:sp>
      <p:sp>
        <p:nvSpPr>
          <p:cNvPr id="2050" name="Rechteck 2049">
            <a:extLst>
              <a:ext uri="{FF2B5EF4-FFF2-40B4-BE49-F238E27FC236}">
                <a16:creationId xmlns:a16="http://schemas.microsoft.com/office/drawing/2014/main" id="{6304C5BE-CC60-0961-8D34-854AA9A4411A}"/>
              </a:ext>
            </a:extLst>
          </p:cNvPr>
          <p:cNvSpPr/>
          <p:nvPr/>
        </p:nvSpPr>
        <p:spPr>
          <a:xfrm>
            <a:off x="3857004" y="7331459"/>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Many Successful companies from </a:t>
            </a:r>
            <a:r>
              <a:rPr lang="en-US" sz="1200" b="1" dirty="0">
                <a:solidFill>
                  <a:schemeClr val="tx1"/>
                </a:solidFill>
              </a:rPr>
              <a:t>various sectors</a:t>
            </a:r>
            <a:r>
              <a:rPr lang="en-US" sz="1200" dirty="0">
                <a:solidFill>
                  <a:schemeClr val="tx1"/>
                </a:solidFill>
              </a:rPr>
              <a:t> showcase the </a:t>
            </a:r>
            <a:r>
              <a:rPr lang="en-US" sz="1200" b="1" dirty="0">
                <a:solidFill>
                  <a:schemeClr val="tx1"/>
                </a:solidFill>
              </a:rPr>
              <a:t>diversity of the US market</a:t>
            </a:r>
          </a:p>
        </p:txBody>
      </p:sp>
      <p:sp>
        <p:nvSpPr>
          <p:cNvPr id="2055" name="Rechteck 45">
            <a:extLst>
              <a:ext uri="{FF2B5EF4-FFF2-40B4-BE49-F238E27FC236}">
                <a16:creationId xmlns:a16="http://schemas.microsoft.com/office/drawing/2014/main" id="{C109B91D-7FE3-A64B-369E-326A031A3CA4}"/>
              </a:ext>
            </a:extLst>
          </p:cNvPr>
          <p:cNvSpPr/>
          <p:nvPr/>
        </p:nvSpPr>
        <p:spPr bwMode="gray">
          <a:xfrm>
            <a:off x="3857004" y="6794500"/>
            <a:ext cx="3200400" cy="512394"/>
          </a:xfrm>
          <a:prstGeom prst="rect">
            <a:avLst/>
          </a:prstGeom>
          <a:solidFill>
            <a:schemeClr val="accent3"/>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World-leading companies outside of tech</a:t>
            </a:r>
          </a:p>
        </p:txBody>
      </p:sp>
      <p:pic>
        <p:nvPicPr>
          <p:cNvPr id="2056" name="Picture 18">
            <a:extLst>
              <a:ext uri="{FF2B5EF4-FFF2-40B4-BE49-F238E27FC236}">
                <a16:creationId xmlns:a16="http://schemas.microsoft.com/office/drawing/2014/main" id="{61AB3991-7B44-8A44-FE75-7D302B692A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6844" y="7988596"/>
            <a:ext cx="2003136" cy="1602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2">
            <a:extLst>
              <a:ext uri="{FF2B5EF4-FFF2-40B4-BE49-F238E27FC236}">
                <a16:creationId xmlns:a16="http://schemas.microsoft.com/office/drawing/2014/main" id="{BAE63BB1-11EC-D8D3-AA94-3FD700ECFDA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62507" y="7816970"/>
            <a:ext cx="932757" cy="171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4">
            <a:extLst>
              <a:ext uri="{FF2B5EF4-FFF2-40B4-BE49-F238E27FC236}">
                <a16:creationId xmlns:a16="http://schemas.microsoft.com/office/drawing/2014/main" id="{70223BDA-4EB6-AB3D-9D32-3E7E34A476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82448" y="8275740"/>
            <a:ext cx="776854" cy="18644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6">
            <a:extLst>
              <a:ext uri="{FF2B5EF4-FFF2-40B4-BE49-F238E27FC236}">
                <a16:creationId xmlns:a16="http://schemas.microsoft.com/office/drawing/2014/main" id="{C8E1E5D8-92BD-A9F2-C2C5-B849A3E9AD0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74550" y="8647282"/>
            <a:ext cx="350472" cy="350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8">
            <a:extLst>
              <a:ext uri="{FF2B5EF4-FFF2-40B4-BE49-F238E27FC236}">
                <a16:creationId xmlns:a16="http://schemas.microsoft.com/office/drawing/2014/main" id="{4D85F30B-7706-D367-603E-1941FD3227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27360" y="8619737"/>
            <a:ext cx="564186" cy="1850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30">
            <a:extLst>
              <a:ext uri="{FF2B5EF4-FFF2-40B4-BE49-F238E27FC236}">
                <a16:creationId xmlns:a16="http://schemas.microsoft.com/office/drawing/2014/main" id="{5E59B576-40FF-D4BB-7CD0-5FA4B378E61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64742" y="8935695"/>
            <a:ext cx="324608" cy="3638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34">
            <a:extLst>
              <a:ext uri="{FF2B5EF4-FFF2-40B4-BE49-F238E27FC236}">
                <a16:creationId xmlns:a16="http://schemas.microsoft.com/office/drawing/2014/main" id="{9A9E151F-CBEF-E62E-ECE5-965E1BF411E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8131" y="8258193"/>
            <a:ext cx="1619198" cy="1295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coca-cola-logo auf transparentem hintergrund 14414677 Vektor ...">
            <a:extLst>
              <a:ext uri="{FF2B5EF4-FFF2-40B4-BE49-F238E27FC236}">
                <a16:creationId xmlns:a16="http://schemas.microsoft.com/office/drawing/2014/main" id="{7BBCBB93-B80B-3D5A-1E09-586465237F8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2227" y="8571782"/>
            <a:ext cx="1144624" cy="11446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Johnson &amp; Johnson (2023) Vector Logo - Download Free SVG Icon |  Worldvectorlogo">
            <a:extLst>
              <a:ext uri="{FF2B5EF4-FFF2-40B4-BE49-F238E27FC236}">
                <a16:creationId xmlns:a16="http://schemas.microsoft.com/office/drawing/2014/main" id="{D29180FD-65C0-1AB1-57B1-24563F150F8C}"/>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1322" y="8568634"/>
            <a:ext cx="1693164" cy="155207"/>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8" descr="JP Morgan brand resources: accessing high-guality vector ...">
            <a:extLst>
              <a:ext uri="{FF2B5EF4-FFF2-40B4-BE49-F238E27FC236}">
                <a16:creationId xmlns:a16="http://schemas.microsoft.com/office/drawing/2014/main" id="{DDF53E93-4F87-47F7-EE9C-14B8373350E0}"/>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5907" y="8740944"/>
            <a:ext cx="1366694" cy="97621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6C29F7E6-F526-1902-26B8-4F3794AC8FB6}"/>
              </a:ext>
            </a:extLst>
          </p:cNvPr>
          <p:cNvSpPr/>
          <p:nvPr/>
        </p:nvSpPr>
        <p:spPr>
          <a:xfrm rot="10800000">
            <a:off x="1665408"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AD88B1B5-CA38-6662-EC17-24AB6E4372C4}"/>
              </a:ext>
            </a:extLst>
          </p:cNvPr>
          <p:cNvSpPr/>
          <p:nvPr/>
        </p:nvSpPr>
        <p:spPr>
          <a:xfrm rot="10800000">
            <a:off x="5013212"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EE0DBADF-30EA-05FD-8548-C19409DB9364}"/>
              </a:ext>
            </a:extLst>
          </p:cNvPr>
          <p:cNvPicPr preferRelativeResize="0">
            <a:picLocks noChangeArrowheads="1"/>
          </p:cNvPicPr>
          <p:nvPr/>
        </p:nvPicPr>
        <p:blipFill rotWithShape="1">
          <a:blip r:embed="rId24">
            <a:extLst>
              <a:ext uri="{28A0092B-C50C-407E-A947-70E740481C1C}">
                <a14:useLocalDpi xmlns:a14="http://schemas.microsoft.com/office/drawing/2010/main" val="0"/>
              </a:ext>
            </a:extLst>
          </a:blip>
          <a:srcRect t="25890" b="13563"/>
          <a:stretch/>
        </p:blipFill>
        <p:spPr bwMode="auto">
          <a:xfrm>
            <a:off x="3850850" y="4665811"/>
            <a:ext cx="3204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haltende virtuelle welt mit kopierraum und blauem bokeh-hintergrund für technologieinformationen und transformationskonzept. - economy stock-fotos und bilder">
            <a:extLst>
              <a:ext uri="{FF2B5EF4-FFF2-40B4-BE49-F238E27FC236}">
                <a16:creationId xmlns:a16="http://schemas.microsoft.com/office/drawing/2014/main" id="{9AD69AEB-09CF-2D35-29BD-FE0E79A3FA16}"/>
              </a:ext>
            </a:extLst>
          </p:cNvPr>
          <p:cNvPicPr preferRelativeResize="0">
            <a:picLocks noChangeArrowheads="1"/>
          </p:cNvPicPr>
          <p:nvPr/>
        </p:nvPicPr>
        <p:blipFill rotWithShape="1">
          <a:blip r:embed="rId25">
            <a:extLst>
              <a:ext uri="{28A0092B-C50C-407E-A947-70E740481C1C}">
                <a14:useLocalDpi xmlns:a14="http://schemas.microsoft.com/office/drawing/2010/main" val="0"/>
              </a:ext>
            </a:extLst>
          </a:blip>
          <a:srcRect l="-46" t="5553" r="33699" b="56065"/>
          <a:stretch/>
        </p:blipFill>
        <p:spPr bwMode="auto">
          <a:xfrm>
            <a:off x="493043" y="3354526"/>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6">
            <a:extLst>
              <a:ext uri="{FF2B5EF4-FFF2-40B4-BE49-F238E27FC236}">
                <a16:creationId xmlns:a16="http://schemas.microsoft.com/office/drawing/2014/main" id="{7D824C3C-BF91-6481-4D12-47B4E438FFF8}"/>
              </a:ext>
            </a:extLst>
          </p:cNvPr>
          <p:cNvSpPr txBox="1">
            <a:spLocks/>
          </p:cNvSpPr>
          <p:nvPr/>
        </p:nvSpPr>
        <p:spPr>
          <a:xfrm>
            <a:off x="654050" y="10070442"/>
            <a:ext cx="6264000" cy="96950"/>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Bloomberg, Friedrich Ebert Foundation, IFO, IG, Federal Reserve, </a:t>
            </a:r>
            <a:r>
              <a:rPr lang="en-US" dirty="0" err="1"/>
              <a:t>Investopedia,WIPO</a:t>
            </a:r>
            <a:r>
              <a:rPr lang="en-US" dirty="0"/>
              <a:t>, IMF, MSCI | Data as of 31/08/2025 </a:t>
            </a:r>
          </a:p>
        </p:txBody>
      </p:sp>
    </p:spTree>
    <p:extLst>
      <p:ext uri="{BB962C8B-B14F-4D97-AF65-F5344CB8AC3E}">
        <p14:creationId xmlns:p14="http://schemas.microsoft.com/office/powerpoint/2010/main" val="331080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F75D-C562-6ED6-9A4A-E188DA8CB5F9}"/>
            </a:ext>
          </a:extLst>
        </p:cNvPr>
        <p:cNvGrpSpPr/>
        <p:nvPr/>
      </p:nvGrpSpPr>
      <p:grpSpPr>
        <a:xfrm>
          <a:off x="0" y="0"/>
          <a:ext cx="0" cy="0"/>
          <a:chOff x="0" y="0"/>
          <a:chExt cx="0" cy="0"/>
        </a:xfrm>
      </p:grpSpPr>
      <p:sp>
        <p:nvSpPr>
          <p:cNvPr id="43" name="object 10">
            <a:extLst>
              <a:ext uri="{FF2B5EF4-FFF2-40B4-BE49-F238E27FC236}">
                <a16:creationId xmlns:a16="http://schemas.microsoft.com/office/drawing/2014/main" id="{8EA4B751-9EB8-9334-4949-89E23CB08608}"/>
              </a:ext>
            </a:extLst>
          </p:cNvPr>
          <p:cNvSpPr/>
          <p:nvPr/>
        </p:nvSpPr>
        <p:spPr>
          <a:xfrm>
            <a:off x="3893950" y="3423031"/>
            <a:ext cx="3160900" cy="2741350"/>
          </a:xfrm>
          <a:custGeom>
            <a:avLst/>
            <a:gdLst/>
            <a:ahLst/>
            <a:cxnLst/>
            <a:rect l="l" t="t" r="r" b="b"/>
            <a:pathLst>
              <a:path w="11087100" h="6325234">
                <a:moveTo>
                  <a:pt x="0" y="6324781"/>
                </a:moveTo>
                <a:lnTo>
                  <a:pt x="11086667" y="6324781"/>
                </a:lnTo>
                <a:lnTo>
                  <a:pt x="11086667" y="0"/>
                </a:lnTo>
                <a:lnTo>
                  <a:pt x="0" y="0"/>
                </a:lnTo>
                <a:lnTo>
                  <a:pt x="0" y="6324781"/>
                </a:lnTo>
                <a:close/>
              </a:path>
            </a:pathLst>
          </a:custGeom>
          <a:solidFill>
            <a:schemeClr val="bg1"/>
          </a:solidFill>
          <a:ln w="10952">
            <a:solidFill>
              <a:srgbClr val="B4CEB4"/>
            </a:solidFill>
          </a:ln>
        </p:spPr>
        <p:txBody>
          <a:bodyPr wrap="square" lIns="0" tIns="0" rIns="0" bIns="0" rtlCol="0"/>
          <a:lstStyle/>
          <a:p>
            <a:endParaRPr lang="en-GB" b="0" i="0" dirty="0">
              <a:latin typeface="Lato" panose="020F0502020204030203" pitchFamily="34" charset="0"/>
            </a:endParaRPr>
          </a:p>
        </p:txBody>
      </p:sp>
      <p:pic>
        <p:nvPicPr>
          <p:cNvPr id="60" name="Picture 14" descr="Busreise ab San Francisco bis nach New York 🚌 | CANUSA">
            <a:extLst>
              <a:ext uri="{FF2B5EF4-FFF2-40B4-BE49-F238E27FC236}">
                <a16:creationId xmlns:a16="http://schemas.microsoft.com/office/drawing/2014/main" id="{C8C535F4-9513-DF19-456F-4A6951B1E71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contrast="-10000"/>
                    </a14:imgEffect>
                  </a14:imgLayer>
                </a14:imgProps>
              </a:ext>
              <a:ext uri="{28A0092B-C50C-407E-A947-70E740481C1C}">
                <a14:useLocalDpi xmlns:a14="http://schemas.microsoft.com/office/drawing/2010/main" val="0"/>
              </a:ext>
            </a:extLst>
          </a:blip>
          <a:srcRect l="-173" t="22681" r="46243" b="55780"/>
          <a:stretch/>
        </p:blipFill>
        <p:spPr bwMode="auto">
          <a:xfrm>
            <a:off x="-31750" y="0"/>
            <a:ext cx="7588250" cy="2551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6">
            <a:extLst>
              <a:ext uri="{FF2B5EF4-FFF2-40B4-BE49-F238E27FC236}">
                <a16:creationId xmlns:a16="http://schemas.microsoft.com/office/drawing/2014/main" id="{9E351B30-7C2B-0ECC-09CB-144E120FE0B7}"/>
              </a:ext>
            </a:extLst>
          </p:cNvPr>
          <p:cNvSpPr>
            <a:spLocks noGrp="1"/>
          </p:cNvSpPr>
          <p:nvPr>
            <p:ph type="body" sz="quarter" idx="14"/>
          </p:nvPr>
        </p:nvSpPr>
        <p:spPr>
          <a:xfrm>
            <a:off x="654050" y="9973493"/>
            <a:ext cx="6264000" cy="193899"/>
          </a:xfrm>
        </p:spPr>
        <p:txBody>
          <a:bodyPr/>
          <a:lstStyle/>
          <a:p>
            <a:br>
              <a:rPr lang="en-US" dirty="0"/>
            </a:br>
            <a:r>
              <a:rPr lang="en-US" dirty="0"/>
              <a:t>Source: ODDO BHF AM</a:t>
            </a:r>
            <a:r>
              <a:rPr kumimoji="0" lang="de-DE" sz="700" b="0" i="0" u="none" strike="noStrike" kern="1200" cap="none" spc="0" normalizeH="0" baseline="0" dirty="0">
                <a:ln>
                  <a:noFill/>
                </a:ln>
                <a:solidFill>
                  <a:srgbClr val="272529"/>
                </a:solidFill>
                <a:effectLst/>
                <a:uLnTx/>
                <a:uFillTx/>
                <a:latin typeface="Lato" panose="020F0502020204030203" pitchFamily="34" charset="0"/>
              </a:rPr>
              <a:t>, Bloomberg,</a:t>
            </a:r>
            <a:r>
              <a:rPr kumimoji="0" lang="en-US" sz="700" b="0" i="0" u="none" strike="noStrike" kern="1200" cap="none" spc="0" normalizeH="0" baseline="0" dirty="0">
                <a:ln>
                  <a:noFill/>
                </a:ln>
                <a:solidFill>
                  <a:srgbClr val="272529"/>
                </a:solidFill>
                <a:effectLst/>
                <a:uLnTx/>
                <a:uFillTx/>
              </a:rPr>
              <a:t> DeBondt and Thaler 1985, Jegadesh and Titman 1993, Ethan Zell 2020</a:t>
            </a:r>
            <a:r>
              <a:rPr lang="en-US" dirty="0"/>
              <a:t> | </a:t>
            </a:r>
            <a:r>
              <a:rPr lang="en-US" baseline="30000" dirty="0"/>
              <a:t>1 </a:t>
            </a:r>
            <a:r>
              <a:rPr lang="en-US" dirty="0"/>
              <a:t>Net Return in USD as of 31/08/2025</a:t>
            </a:r>
          </a:p>
        </p:txBody>
      </p:sp>
      <p:sp>
        <p:nvSpPr>
          <p:cNvPr id="12" name="ZoneTexte 38">
            <a:extLst>
              <a:ext uri="{FF2B5EF4-FFF2-40B4-BE49-F238E27FC236}">
                <a16:creationId xmlns:a16="http://schemas.microsoft.com/office/drawing/2014/main" id="{6408D94D-DF0A-1ADC-E407-F0F46D4AC273}"/>
              </a:ext>
            </a:extLst>
          </p:cNvPr>
          <p:cNvSpPr txBox="1"/>
          <p:nvPr/>
        </p:nvSpPr>
        <p:spPr>
          <a:xfrm>
            <a:off x="540079" y="9717901"/>
            <a:ext cx="6895771" cy="276999"/>
          </a:xfrm>
          <a:prstGeom prst="rect">
            <a:avLst/>
          </a:prstGeom>
          <a:noFill/>
        </p:spPr>
        <p:txBody>
          <a:bodyPr wrap="square">
            <a:spAutoFit/>
          </a:bodyPr>
          <a:lstStyle/>
          <a:p>
            <a:r>
              <a:rPr lang="en-US" sz="1200" b="1" dirty="0"/>
              <a:t>Past performance is not a reliable indicator of future performance and is not constant over time</a:t>
            </a:r>
          </a:p>
        </p:txBody>
      </p:sp>
      <p:sp>
        <p:nvSpPr>
          <p:cNvPr id="6" name="Textplatzhalter 6">
            <a:extLst>
              <a:ext uri="{FF2B5EF4-FFF2-40B4-BE49-F238E27FC236}">
                <a16:creationId xmlns:a16="http://schemas.microsoft.com/office/drawing/2014/main" id="{EA650E37-DFFA-FC9B-CF99-8E5D3E3B524C}"/>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a:t>
            </a:r>
            <a:r>
              <a:rPr lang="fr-FR" dirty="0" err="1"/>
              <a:t>September</a:t>
            </a:r>
            <a:r>
              <a:rPr lang="fr-FR" dirty="0"/>
              <a:t> 2025</a:t>
            </a:r>
            <a:endParaRPr lang="de-DE" dirty="0"/>
          </a:p>
        </p:txBody>
      </p:sp>
      <p:pic>
        <p:nvPicPr>
          <p:cNvPr id="57" name="Grafik 56">
            <a:extLst>
              <a:ext uri="{FF2B5EF4-FFF2-40B4-BE49-F238E27FC236}">
                <a16:creationId xmlns:a16="http://schemas.microsoft.com/office/drawing/2014/main" id="{FEFFD014-CE08-412B-30DA-C8926A97A0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58" name="Textfeld 57">
            <a:extLst>
              <a:ext uri="{FF2B5EF4-FFF2-40B4-BE49-F238E27FC236}">
                <a16:creationId xmlns:a16="http://schemas.microsoft.com/office/drawing/2014/main" id="{F06DD41E-0112-0005-70C1-AFFDEC79D957}"/>
              </a:ext>
            </a:extLst>
          </p:cNvPr>
          <p:cNvSpPr txBox="1"/>
          <p:nvPr/>
        </p:nvSpPr>
        <p:spPr>
          <a:xfrm>
            <a:off x="501650" y="1785898"/>
            <a:ext cx="6553200" cy="461665"/>
          </a:xfrm>
          <a:prstGeom prst="rect">
            <a:avLst/>
          </a:prstGeom>
          <a:noFill/>
        </p:spPr>
        <p:txBody>
          <a:bodyPr wrap="square" rtlCol="0">
            <a:spAutoFit/>
          </a:bodyPr>
          <a:lstStyle/>
          <a:p>
            <a:r>
              <a:rPr lang="en-US" sz="2400" dirty="0">
                <a:solidFill>
                  <a:schemeClr val="bg1"/>
                </a:solidFill>
                <a:latin typeface="+mj-lt"/>
              </a:rPr>
              <a:t>STOCK MARKETS MOVE IN TRENDS!</a:t>
            </a:r>
          </a:p>
        </p:txBody>
      </p:sp>
      <p:sp>
        <p:nvSpPr>
          <p:cNvPr id="59" name="Textfeld 58">
            <a:extLst>
              <a:ext uri="{FF2B5EF4-FFF2-40B4-BE49-F238E27FC236}">
                <a16:creationId xmlns:a16="http://schemas.microsoft.com/office/drawing/2014/main" id="{0392E79D-68F7-C3AE-6AF7-BAC7D6E3C251}"/>
              </a:ext>
            </a:extLst>
          </p:cNvPr>
          <p:cNvSpPr txBox="1"/>
          <p:nvPr/>
        </p:nvSpPr>
        <p:spPr>
          <a:xfrm>
            <a:off x="501650" y="1308100"/>
            <a:ext cx="6553200" cy="461665"/>
          </a:xfrm>
          <a:prstGeom prst="rect">
            <a:avLst/>
          </a:prstGeom>
          <a:noFill/>
        </p:spPr>
        <p:txBody>
          <a:bodyPr wrap="square" rtlCol="0">
            <a:spAutoFit/>
          </a:bodyPr>
          <a:lstStyle/>
          <a:p>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The case for momentum investments</a:t>
            </a:r>
          </a:p>
        </p:txBody>
      </p:sp>
      <p:sp>
        <p:nvSpPr>
          <p:cNvPr id="42" name="Espace réservé du texte 3">
            <a:extLst>
              <a:ext uri="{FF2B5EF4-FFF2-40B4-BE49-F238E27FC236}">
                <a16:creationId xmlns:a16="http://schemas.microsoft.com/office/drawing/2014/main" id="{55C05840-1888-9947-B0FF-1D3D9C8F7A8D}"/>
              </a:ext>
            </a:extLst>
          </p:cNvPr>
          <p:cNvSpPr txBox="1">
            <a:spLocks/>
          </p:cNvSpPr>
          <p:nvPr/>
        </p:nvSpPr>
        <p:spPr>
          <a:xfrm>
            <a:off x="4142075" y="3289300"/>
            <a:ext cx="2684175" cy="590931"/>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Momentum historically outperformed the broad market in the USA</a:t>
            </a:r>
            <a:r>
              <a:rPr lang="en-US" sz="1200" baseline="30000" dirty="0"/>
              <a:t>1</a:t>
            </a:r>
          </a:p>
        </p:txBody>
      </p:sp>
      <p:sp>
        <p:nvSpPr>
          <p:cNvPr id="2" name="ZoneTexte 12">
            <a:extLst>
              <a:ext uri="{FF2B5EF4-FFF2-40B4-BE49-F238E27FC236}">
                <a16:creationId xmlns:a16="http://schemas.microsoft.com/office/drawing/2014/main" id="{E13AB307-B278-6075-0D82-E8E0BE3E9EB5}"/>
              </a:ext>
            </a:extLst>
          </p:cNvPr>
          <p:cNvSpPr txBox="1"/>
          <p:nvPr/>
        </p:nvSpPr>
        <p:spPr>
          <a:xfrm>
            <a:off x="654050" y="2877046"/>
            <a:ext cx="6400800" cy="37373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the momentum effect &amp; the investment philosophy behind</a:t>
            </a:r>
          </a:p>
        </p:txBody>
      </p:sp>
      <p:sp>
        <p:nvSpPr>
          <p:cNvPr id="10" name="ZoneTexte 12">
            <a:extLst>
              <a:ext uri="{FF2B5EF4-FFF2-40B4-BE49-F238E27FC236}">
                <a16:creationId xmlns:a16="http://schemas.microsoft.com/office/drawing/2014/main" id="{32F5040C-92C8-050F-3CC6-FE6E23F92854}"/>
              </a:ext>
            </a:extLst>
          </p:cNvPr>
          <p:cNvSpPr txBox="1"/>
          <p:nvPr/>
        </p:nvSpPr>
        <p:spPr>
          <a:xfrm>
            <a:off x="669982" y="6642100"/>
            <a:ext cx="6384868" cy="37373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Behavioral Finance provides theories </a:t>
            </a:r>
            <a:r>
              <a:rPr lang="en-GB" sz="1400" cap="all" dirty="0">
                <a:solidFill>
                  <a:srgbClr val="55A185"/>
                </a:solidFill>
                <a:latin typeface="Lato-Light"/>
              </a:rPr>
              <a:t>To explain irrational investor </a:t>
            </a:r>
            <a:r>
              <a:rPr lang="en-GB" sz="1400" cap="all" dirty="0" err="1">
                <a:solidFill>
                  <a:srgbClr val="55A185"/>
                </a:solidFill>
                <a:latin typeface="Lato-Light"/>
              </a:rPr>
              <a:t>behavior</a:t>
            </a:r>
            <a:r>
              <a:rPr lang="en-GB" sz="1400" cap="all" dirty="0">
                <a:solidFill>
                  <a:srgbClr val="55A185"/>
                </a:solidFill>
                <a:latin typeface="Lato-Light"/>
              </a:rPr>
              <a:t> causing “trends” in the market</a:t>
            </a:r>
          </a:p>
          <a:p>
            <a:pPr marL="0" marR="0" lvl="0" indent="0" algn="l" defTabSz="914400" rtl="0" eaLnBrk="1" fontAlgn="auto" latinLnBrk="0" hangingPunct="1">
              <a:lnSpc>
                <a:spcPct val="100000"/>
              </a:lnSpc>
              <a:spcBef>
                <a:spcPts val="1945"/>
              </a:spcBef>
              <a:spcAft>
                <a:spcPts val="0"/>
              </a:spcAft>
              <a:buClrTx/>
              <a:buSzTx/>
              <a:buFontTx/>
              <a:buNone/>
              <a:tabLst/>
              <a:defRPr/>
            </a:pPr>
            <a:endParaRPr lang="en-US" sz="1400" cap="all" dirty="0">
              <a:solidFill>
                <a:srgbClr val="55A185"/>
              </a:solidFill>
              <a:latin typeface="Lato-Light"/>
            </a:endParaRPr>
          </a:p>
        </p:txBody>
      </p:sp>
      <p:sp>
        <p:nvSpPr>
          <p:cNvPr id="13" name="Rectangle 24">
            <a:extLst>
              <a:ext uri="{FF2B5EF4-FFF2-40B4-BE49-F238E27FC236}">
                <a16:creationId xmlns:a16="http://schemas.microsoft.com/office/drawing/2014/main" id="{980E87B4-C5CA-8452-5A36-BA60CB513B4C}"/>
              </a:ext>
            </a:extLst>
          </p:cNvPr>
          <p:cNvSpPr/>
          <p:nvPr/>
        </p:nvSpPr>
        <p:spPr>
          <a:xfrm>
            <a:off x="668150" y="891343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Anchoring</a:t>
            </a:r>
            <a:endParaRPr lang="de-DE" altLang="de-DE" sz="1100" b="1" cap="all" dirty="0">
              <a:solidFill>
                <a:schemeClr val="bg1"/>
              </a:solidFill>
            </a:endParaRPr>
          </a:p>
        </p:txBody>
      </p:sp>
      <p:sp>
        <p:nvSpPr>
          <p:cNvPr id="14" name="Rectangle 24">
            <a:extLst>
              <a:ext uri="{FF2B5EF4-FFF2-40B4-BE49-F238E27FC236}">
                <a16:creationId xmlns:a16="http://schemas.microsoft.com/office/drawing/2014/main" id="{AEC831E1-B781-6E2A-DEC8-0D312A569BD0}"/>
              </a:ext>
            </a:extLst>
          </p:cNvPr>
          <p:cNvSpPr/>
          <p:nvPr/>
        </p:nvSpPr>
        <p:spPr>
          <a:xfrm>
            <a:off x="2281050" y="891343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OverconFidence</a:t>
            </a:r>
            <a:endParaRPr lang="de-DE" altLang="de-DE" sz="1100" b="1" cap="all" dirty="0">
              <a:solidFill>
                <a:schemeClr val="bg1"/>
              </a:solidFill>
            </a:endParaRPr>
          </a:p>
        </p:txBody>
      </p:sp>
      <p:sp>
        <p:nvSpPr>
          <p:cNvPr id="15" name="Rectangle 24">
            <a:extLst>
              <a:ext uri="{FF2B5EF4-FFF2-40B4-BE49-F238E27FC236}">
                <a16:creationId xmlns:a16="http://schemas.microsoft.com/office/drawing/2014/main" id="{3295C58E-4954-B591-F348-DB0C56D533BD}"/>
              </a:ext>
            </a:extLst>
          </p:cNvPr>
          <p:cNvSpPr/>
          <p:nvPr/>
        </p:nvSpPr>
        <p:spPr>
          <a:xfrm>
            <a:off x="3893950" y="891343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a:solidFill>
                  <a:schemeClr val="bg1"/>
                </a:solidFill>
              </a:rPr>
              <a:t>Herding</a:t>
            </a:r>
          </a:p>
        </p:txBody>
      </p:sp>
      <p:sp>
        <p:nvSpPr>
          <p:cNvPr id="16" name="Rectangle 24">
            <a:extLst>
              <a:ext uri="{FF2B5EF4-FFF2-40B4-BE49-F238E27FC236}">
                <a16:creationId xmlns:a16="http://schemas.microsoft.com/office/drawing/2014/main" id="{6FA50531-3735-F3DC-63B4-26664C8B357E}"/>
              </a:ext>
            </a:extLst>
          </p:cNvPr>
          <p:cNvSpPr/>
          <p:nvPr/>
        </p:nvSpPr>
        <p:spPr>
          <a:xfrm>
            <a:off x="5506850" y="891343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a:solidFill>
                  <a:schemeClr val="bg1"/>
                </a:solidFill>
              </a:rPr>
              <a:t>… and </a:t>
            </a:r>
            <a:r>
              <a:rPr lang="de-DE" altLang="de-DE" sz="1100" b="1" cap="all" dirty="0" err="1">
                <a:solidFill>
                  <a:schemeClr val="bg1"/>
                </a:solidFill>
              </a:rPr>
              <a:t>many</a:t>
            </a:r>
            <a:r>
              <a:rPr lang="de-DE" altLang="de-DE" sz="1100" b="1" cap="all" dirty="0">
                <a:solidFill>
                  <a:schemeClr val="bg1"/>
                </a:solidFill>
              </a:rPr>
              <a:t> </a:t>
            </a:r>
            <a:r>
              <a:rPr lang="de-DE" altLang="de-DE" sz="1100" b="1" cap="all" dirty="0" err="1">
                <a:solidFill>
                  <a:schemeClr val="bg1"/>
                </a:solidFill>
              </a:rPr>
              <a:t>more</a:t>
            </a:r>
            <a:endParaRPr lang="de-DE" altLang="de-DE" sz="1100" b="1" cap="all" dirty="0">
              <a:solidFill>
                <a:schemeClr val="bg1"/>
              </a:solidFill>
            </a:endParaRPr>
          </a:p>
        </p:txBody>
      </p:sp>
      <p:sp>
        <p:nvSpPr>
          <p:cNvPr id="17" name="Rechteck 2">
            <a:extLst>
              <a:ext uri="{FF2B5EF4-FFF2-40B4-BE49-F238E27FC236}">
                <a16:creationId xmlns:a16="http://schemas.microsoft.com/office/drawing/2014/main" id="{BEBA21A9-0D46-CCD5-0A72-A86997FE2D4E}"/>
              </a:ext>
            </a:extLst>
          </p:cNvPr>
          <p:cNvSpPr/>
          <p:nvPr/>
        </p:nvSpPr>
        <p:spPr>
          <a:xfrm>
            <a:off x="669981" y="7350042"/>
            <a:ext cx="6384869" cy="5112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err="1">
                <a:solidFill>
                  <a:schemeClr val="tx1"/>
                </a:solidFill>
              </a:rPr>
              <a:t>Behavioral</a:t>
            </a:r>
            <a:r>
              <a:rPr lang="en-GB" sz="1200" b="1" dirty="0">
                <a:solidFill>
                  <a:schemeClr val="tx1"/>
                </a:solidFill>
              </a:rPr>
              <a:t> Biases of investors lead to overreaction/underreaction to news</a:t>
            </a:r>
          </a:p>
        </p:txBody>
      </p:sp>
      <p:pic>
        <p:nvPicPr>
          <p:cNvPr id="18" name="Picture 4">
            <a:extLst>
              <a:ext uri="{FF2B5EF4-FFF2-40B4-BE49-F238E27FC236}">
                <a16:creationId xmlns:a16="http://schemas.microsoft.com/office/drawing/2014/main" id="{9AD4570C-058A-DA8E-D774-498CB576DE12}"/>
              </a:ext>
            </a:extLst>
          </p:cNvPr>
          <p:cNvPicPr preferRelativeResize="0">
            <a:picLocks noChangeArrowheads="1"/>
          </p:cNvPicPr>
          <p:nvPr/>
        </p:nvPicPr>
        <p:blipFill rotWithShape="1">
          <a:blip r:embed="rId5"/>
          <a:srcRect l="24967" t="20624"/>
          <a:stretch/>
        </p:blipFill>
        <p:spPr bwMode="auto">
          <a:xfrm>
            <a:off x="668150" y="789712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employees walking to work in the city at sunrise - crowding stock-fotos und bilder">
            <a:extLst>
              <a:ext uri="{FF2B5EF4-FFF2-40B4-BE49-F238E27FC236}">
                <a16:creationId xmlns:a16="http://schemas.microsoft.com/office/drawing/2014/main" id="{E7755653-B464-224A-0344-C62194CC200F}"/>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3950" y="789712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Why Narcissistic Leaders Are Prone to Overconfidence – Association for  Psychological Science – APS">
            <a:extLst>
              <a:ext uri="{FF2B5EF4-FFF2-40B4-BE49-F238E27FC236}">
                <a16:creationId xmlns:a16="http://schemas.microsoft.com/office/drawing/2014/main" id="{01A838C7-E3EF-CA1F-12CF-A2D3C6B04671}"/>
              </a:ext>
            </a:extLst>
          </p:cNvPr>
          <p:cNvPicPr preferRelativeResize="0">
            <a:picLocks noChangeArrowheads="1"/>
          </p:cNvPicPr>
          <p:nvPr/>
        </p:nvPicPr>
        <p:blipFill rotWithShape="1">
          <a:blip r:embed="rId7">
            <a:extLst>
              <a:ext uri="{28A0092B-C50C-407E-A947-70E740481C1C}">
                <a14:useLocalDpi xmlns:a14="http://schemas.microsoft.com/office/drawing/2010/main" val="0"/>
              </a:ext>
            </a:extLst>
          </a:blip>
          <a:srcRect t="9723" b="9723"/>
          <a:stretch/>
        </p:blipFill>
        <p:spPr bwMode="auto">
          <a:xfrm>
            <a:off x="2281050" y="789712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ias-wort- und personensymbol auf hölzernen würfelblöcken - behavioral bias stock-fotos und bilder">
            <a:extLst>
              <a:ext uri="{FF2B5EF4-FFF2-40B4-BE49-F238E27FC236}">
                <a16:creationId xmlns:a16="http://schemas.microsoft.com/office/drawing/2014/main" id="{6DAB74E2-AD6B-D011-C38F-6AC9C63A0166}"/>
              </a:ext>
            </a:extLst>
          </p:cNvPr>
          <p:cNvPicPr preferRelativeResize="0">
            <a:picLocks noChangeArrowheads="1"/>
          </p:cNvPicPr>
          <p:nvPr/>
        </p:nvPicPr>
        <p:blipFill rotWithShape="1">
          <a:blip r:embed="rId8">
            <a:extLst>
              <a:ext uri="{28A0092B-C50C-407E-A947-70E740481C1C}">
                <a14:useLocalDpi xmlns:a14="http://schemas.microsoft.com/office/drawing/2010/main" val="0"/>
              </a:ext>
            </a:extLst>
          </a:blip>
          <a:srcRect t="8346" b="3246"/>
          <a:stretch/>
        </p:blipFill>
        <p:spPr bwMode="auto">
          <a:xfrm>
            <a:off x="5506850" y="7897121"/>
            <a:ext cx="1548000" cy="968494"/>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1D18FC24-A224-9292-7EE7-2BF8E6875109}"/>
              </a:ext>
            </a:extLst>
          </p:cNvPr>
          <p:cNvSpPr txBox="1"/>
          <p:nvPr/>
        </p:nvSpPr>
        <p:spPr>
          <a:xfrm>
            <a:off x="577849" y="3384133"/>
            <a:ext cx="3008501" cy="2800767"/>
          </a:xfrm>
          <a:prstGeom prst="rect">
            <a:avLst/>
          </a:prstGeom>
          <a:noFill/>
        </p:spPr>
        <p:txBody>
          <a:bodyPr wrap="square">
            <a:spAutoFit/>
          </a:bodyPr>
          <a:lstStyle/>
          <a:p>
            <a:pPr algn="just"/>
            <a:r>
              <a:rPr lang="en-GB" sz="1100" cap="all" dirty="0">
                <a:solidFill>
                  <a:schemeClr val="accent1"/>
                </a:solidFill>
                <a:latin typeface="Lato" panose="020F0502020204030203" pitchFamily="34" charset="0"/>
              </a:rPr>
              <a:t>Continuation of returns</a:t>
            </a:r>
          </a:p>
          <a:p>
            <a:pPr algn="just"/>
            <a:r>
              <a:rPr lang="en-GB" sz="1100" dirty="0">
                <a:latin typeface="Lato" panose="020F0502020204030203" pitchFamily="34" charset="0"/>
              </a:rPr>
              <a:t>Stocks that outperformed in the past tend to continue to perform well in the future, creating trends in the market.</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A Stock Market “Anomaly”</a:t>
            </a:r>
          </a:p>
          <a:p>
            <a:pPr algn="just"/>
            <a:r>
              <a:rPr lang="en-GB" sz="1100" dirty="0">
                <a:latin typeface="Lato" panose="020F0502020204030203" pitchFamily="34" charset="0"/>
              </a:rPr>
              <a:t>This so-called momentum effect is academically well researched and persists in various markets and for different time periods.</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these market trends can be exploited</a:t>
            </a:r>
          </a:p>
          <a:p>
            <a:pPr algn="just"/>
            <a:r>
              <a:rPr lang="en-GB" sz="1100" dirty="0">
                <a:latin typeface="Lato" panose="020F0502020204030203" pitchFamily="34" charset="0"/>
              </a:rPr>
              <a:t>By systematically capturing these trends a momentum strategy seeks to generate excess returns relative to the broad market.</a:t>
            </a:r>
            <a:endParaRPr lang="en-GB" sz="1100" b="1" cap="all" dirty="0">
              <a:solidFill>
                <a:schemeClr val="accent1"/>
              </a:solidFill>
              <a:latin typeface="Lato" panose="020F0502020204030203" pitchFamily="34" charset="0"/>
            </a:endParaRPr>
          </a:p>
        </p:txBody>
      </p:sp>
      <p:graphicFrame>
        <p:nvGraphicFramePr>
          <p:cNvPr id="4" name="Diagramm 3">
            <a:extLst>
              <a:ext uri="{FF2B5EF4-FFF2-40B4-BE49-F238E27FC236}">
                <a16:creationId xmlns:a16="http://schemas.microsoft.com/office/drawing/2014/main" id="{6FDCAE39-9495-B874-5786-5DE0799B1141}"/>
              </a:ext>
            </a:extLst>
          </p:cNvPr>
          <p:cNvGraphicFramePr>
            <a:graphicFrameLocks/>
          </p:cNvGraphicFramePr>
          <p:nvPr>
            <p:extLst>
              <p:ext uri="{D42A27DB-BD31-4B8C-83A1-F6EECF244321}">
                <p14:modId xmlns:p14="http://schemas.microsoft.com/office/powerpoint/2010/main" val="4262456544"/>
              </p:ext>
            </p:extLst>
          </p:nvPr>
        </p:nvGraphicFramePr>
        <p:xfrm>
          <a:off x="3970149" y="3499231"/>
          <a:ext cx="3008501" cy="260246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71057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DC2958-C01E-4172-8D69-6053F18DA83E}"/>
              </a:ext>
            </a:extLst>
          </p:cNvPr>
          <p:cNvSpPr>
            <a:spLocks noGrp="1"/>
          </p:cNvSpPr>
          <p:nvPr>
            <p:ph type="body" sz="quarter" idx="10"/>
          </p:nvPr>
        </p:nvSpPr>
        <p:spPr>
          <a:xfrm>
            <a:off x="648000" y="6836946"/>
            <a:ext cx="6264000" cy="338554"/>
          </a:xfrm>
        </p:spPr>
        <p:txBody>
          <a:bodyPr/>
          <a:lstStyle/>
          <a:p>
            <a:pPr marL="12700">
              <a:lnSpc>
                <a:spcPct val="100000"/>
              </a:lnSpc>
              <a:spcBef>
                <a:spcPts val="100"/>
              </a:spcBef>
            </a:pPr>
            <a:r>
              <a:rPr lang="fr-FR" cap="all" dirty="0">
                <a:solidFill>
                  <a:srgbClr val="FFFFFF"/>
                </a:solidFill>
                <a:latin typeface="Lato-Light"/>
                <a:cs typeface="Lato-Light"/>
              </a:rPr>
              <a:t>An </a:t>
            </a:r>
            <a:r>
              <a:rPr lang="fr-FR" cap="none" dirty="0" err="1">
                <a:solidFill>
                  <a:srgbClr val="FFFFFF"/>
                </a:solidFill>
                <a:latin typeface="Libre Baskerville" panose="02000000000000000000" pitchFamily="2" charset="0"/>
                <a:cs typeface="Lato-Light"/>
              </a:rPr>
              <a:t>experienced</a:t>
            </a:r>
            <a:r>
              <a:rPr lang="fr-FR" dirty="0">
                <a:solidFill>
                  <a:srgbClr val="FFFFFF"/>
                </a:solidFill>
                <a:latin typeface="Lato-Light"/>
                <a:cs typeface="Lato-Light"/>
              </a:rPr>
              <a:t> </a:t>
            </a:r>
            <a:r>
              <a:rPr lang="fr-FR" cap="all" dirty="0">
                <a:solidFill>
                  <a:srgbClr val="FFFFFF"/>
                </a:solidFill>
                <a:latin typeface="Lato-Light"/>
                <a:cs typeface="Lato-Light"/>
              </a:rPr>
              <a:t>management team</a:t>
            </a:r>
            <a:endParaRPr lang="fr-FR" sz="1400" spc="-70" dirty="0">
              <a:solidFill>
                <a:srgbClr val="FFFFFF"/>
              </a:solidFill>
              <a:latin typeface="Lato-Light"/>
            </a:endParaRPr>
          </a:p>
        </p:txBody>
      </p:sp>
      <p:sp>
        <p:nvSpPr>
          <p:cNvPr id="4" name="Textplatzhalter 3">
            <a:extLst>
              <a:ext uri="{FF2B5EF4-FFF2-40B4-BE49-F238E27FC236}">
                <a16:creationId xmlns:a16="http://schemas.microsoft.com/office/drawing/2014/main" id="{EEA55C0C-1B57-422D-A3A7-435997D7BA1A}"/>
              </a:ext>
            </a:extLst>
          </p:cNvPr>
          <p:cNvSpPr>
            <a:spLocks noGrp="1"/>
          </p:cNvSpPr>
          <p:nvPr>
            <p:ph type="body" sz="quarter" idx="24"/>
          </p:nvPr>
        </p:nvSpPr>
        <p:spPr>
          <a:xfrm>
            <a:off x="654050" y="1536700"/>
            <a:ext cx="6264000" cy="215444"/>
          </a:xfrm>
        </p:spPr>
        <p:txBody>
          <a:bodyPr/>
          <a:lstStyle/>
          <a:p>
            <a:r>
              <a:rPr lang="en-US" sz="1400" cap="all" spc="-10" dirty="0">
                <a:solidFill>
                  <a:srgbClr val="55A185"/>
                </a:solidFill>
                <a:latin typeface="Lato-Light"/>
                <a:cs typeface="Lato-Light"/>
              </a:rPr>
              <a:t>Investment Process Overview</a:t>
            </a:r>
            <a:endParaRPr lang="en-US" sz="1400" strike="dblStrike" cap="all" spc="-10" dirty="0">
              <a:solidFill>
                <a:srgbClr val="55A185"/>
              </a:solidFill>
              <a:highlight>
                <a:srgbClr val="FFFF00"/>
              </a:highlight>
              <a:latin typeface="Lato-Light"/>
              <a:cs typeface="Lato-Light"/>
            </a:endParaRPr>
          </a:p>
        </p:txBody>
      </p:sp>
      <p:sp>
        <p:nvSpPr>
          <p:cNvPr id="37" name="Textplatzhalter 36">
            <a:extLst>
              <a:ext uri="{FF2B5EF4-FFF2-40B4-BE49-F238E27FC236}">
                <a16:creationId xmlns:a16="http://schemas.microsoft.com/office/drawing/2014/main" id="{176D491C-426D-4052-BC85-B72672ED300C}"/>
              </a:ext>
            </a:extLst>
          </p:cNvPr>
          <p:cNvSpPr>
            <a:spLocks noGrp="1"/>
          </p:cNvSpPr>
          <p:nvPr>
            <p:ph type="body" sz="quarter" idx="14"/>
          </p:nvPr>
        </p:nvSpPr>
        <p:spPr>
          <a:xfrm>
            <a:off x="654050" y="10070442"/>
            <a:ext cx="6264000" cy="96950"/>
          </a:xfrm>
        </p:spPr>
        <p:txBody>
          <a:bodyPr/>
          <a:lstStyle/>
          <a:p>
            <a:r>
              <a:rPr lang="en-US" dirty="0"/>
              <a:t>Source: ODDO BHF AM |  Current Management team, subject to change.</a:t>
            </a:r>
          </a:p>
        </p:txBody>
      </p:sp>
      <p:sp>
        <p:nvSpPr>
          <p:cNvPr id="45" name="Ellipse 44">
            <a:extLst>
              <a:ext uri="{FF2B5EF4-FFF2-40B4-BE49-F238E27FC236}">
                <a16:creationId xmlns:a16="http://schemas.microsoft.com/office/drawing/2014/main" id="{A7F8AF18-C470-476F-AE17-C7FB25C515DA}"/>
              </a:ext>
            </a:extLst>
          </p:cNvPr>
          <p:cNvSpPr/>
          <p:nvPr/>
        </p:nvSpPr>
        <p:spPr>
          <a:xfrm>
            <a:off x="5751906" y="9908159"/>
            <a:ext cx="126000" cy="126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800" dirty="0"/>
          </a:p>
        </p:txBody>
      </p:sp>
      <p:sp>
        <p:nvSpPr>
          <p:cNvPr id="46" name="object 42">
            <a:extLst>
              <a:ext uri="{FF2B5EF4-FFF2-40B4-BE49-F238E27FC236}">
                <a16:creationId xmlns:a16="http://schemas.microsoft.com/office/drawing/2014/main" id="{5931F17C-C151-4976-8856-F7EC29C5E434}"/>
              </a:ext>
            </a:extLst>
          </p:cNvPr>
          <p:cNvSpPr txBox="1"/>
          <p:nvPr/>
        </p:nvSpPr>
        <p:spPr>
          <a:xfrm>
            <a:off x="5904560" y="9882756"/>
            <a:ext cx="1525270" cy="120546"/>
          </a:xfrm>
          <a:prstGeom prst="rect">
            <a:avLst/>
          </a:prstGeom>
        </p:spPr>
        <p:txBody>
          <a:bodyPr vert="horz" wrap="square" lIns="0" tIns="12700" rIns="0" bIns="0" rtlCol="0">
            <a:spAutoFit/>
          </a:bodyPr>
          <a:lstStyle/>
          <a:p>
            <a:pPr marL="12700" marR="5080">
              <a:lnSpc>
                <a:spcPct val="100000"/>
              </a:lnSpc>
              <a:spcBef>
                <a:spcPts val="100"/>
              </a:spcBef>
            </a:pPr>
            <a:r>
              <a:rPr lang="fr-FR" sz="700" dirty="0" err="1">
                <a:solidFill>
                  <a:srgbClr val="FFFFFF"/>
                </a:solidFill>
                <a:cs typeface="Lato"/>
              </a:rPr>
              <a:t>Years</a:t>
            </a:r>
            <a:r>
              <a:rPr lang="fr-FR" sz="700" dirty="0">
                <a:solidFill>
                  <a:srgbClr val="FFFFFF"/>
                </a:solidFill>
                <a:cs typeface="Lato"/>
              </a:rPr>
              <a:t> of investment </a:t>
            </a:r>
            <a:r>
              <a:rPr lang="fr-FR" sz="700" dirty="0" err="1">
                <a:solidFill>
                  <a:srgbClr val="FFFFFF"/>
                </a:solidFill>
                <a:cs typeface="Lato"/>
              </a:rPr>
              <a:t>experience</a:t>
            </a:r>
            <a:endParaRPr lang="fr-FR" sz="700" dirty="0">
              <a:latin typeface="Lato"/>
              <a:cs typeface="Lato"/>
            </a:endParaRPr>
          </a:p>
        </p:txBody>
      </p:sp>
      <p:sp>
        <p:nvSpPr>
          <p:cNvPr id="29" name="Textplatzhalter 2">
            <a:extLst>
              <a:ext uri="{FF2B5EF4-FFF2-40B4-BE49-F238E27FC236}">
                <a16:creationId xmlns:a16="http://schemas.microsoft.com/office/drawing/2014/main" id="{BF02F3ED-4779-1800-238B-0E79F25FFF7D}"/>
              </a:ext>
            </a:extLst>
          </p:cNvPr>
          <p:cNvSpPr>
            <a:spLocks noGrp="1"/>
          </p:cNvSpPr>
          <p:nvPr>
            <p:ph type="body" sz="quarter" idx="11"/>
          </p:nvPr>
        </p:nvSpPr>
        <p:spPr>
          <a:xfrm>
            <a:off x="647999" y="550666"/>
            <a:ext cx="6781831" cy="738664"/>
          </a:xfrm>
        </p:spPr>
        <p:txBody>
          <a:bodyPr/>
          <a:lstStyle/>
          <a:p>
            <a:r>
              <a:rPr lang="de-DE" sz="2400" dirty="0" err="1"/>
              <a:t>Our</a:t>
            </a:r>
            <a:r>
              <a:rPr lang="de-DE" sz="2400" dirty="0"/>
              <a:t> </a:t>
            </a:r>
            <a:r>
              <a:rPr lang="de-DE" sz="2400" dirty="0" err="1"/>
              <a:t>proprietary</a:t>
            </a:r>
            <a:r>
              <a:rPr lang="de-DE" sz="2400" dirty="0"/>
              <a:t> </a:t>
            </a:r>
            <a:r>
              <a:rPr lang="de-DE" sz="2400" dirty="0" err="1"/>
              <a:t>systematic</a:t>
            </a:r>
            <a:r>
              <a:rPr lang="de-DE" sz="2400" dirty="0"/>
              <a:t> </a:t>
            </a:r>
            <a:r>
              <a:rPr lang="de-DE" sz="2400" dirty="0" err="1"/>
              <a:t>approach</a:t>
            </a:r>
            <a:br>
              <a:rPr lang="en-US" sz="2400" kern="1200" spc="0" dirty="0"/>
            </a:br>
            <a:r>
              <a:rPr lang="en-US" sz="2400" kern="1200" cap="none" spc="0" dirty="0">
                <a:latin typeface="Libre Baskerville" panose="02000000000000000000" pitchFamily="2" charset="0"/>
              </a:rPr>
              <a:t>Aiming to capture the momentum effect</a:t>
            </a:r>
          </a:p>
        </p:txBody>
      </p:sp>
      <p:sp>
        <p:nvSpPr>
          <p:cNvPr id="3" name="ZoneTexte 38">
            <a:extLst>
              <a:ext uri="{FF2B5EF4-FFF2-40B4-BE49-F238E27FC236}">
                <a16:creationId xmlns:a16="http://schemas.microsoft.com/office/drawing/2014/main" id="{FD1D1B5E-EB01-904B-019D-055D791ADA00}"/>
              </a:ext>
            </a:extLst>
          </p:cNvPr>
          <p:cNvSpPr txBox="1"/>
          <p:nvPr/>
        </p:nvSpPr>
        <p:spPr>
          <a:xfrm>
            <a:off x="534060" y="9763323"/>
            <a:ext cx="6895771" cy="261610"/>
          </a:xfrm>
          <a:prstGeom prst="rect">
            <a:avLst/>
          </a:prstGeom>
          <a:noFill/>
        </p:spPr>
        <p:txBody>
          <a:bodyPr wrap="square">
            <a:spAutoFit/>
          </a:bodyPr>
          <a:lstStyle/>
          <a:p>
            <a:r>
              <a:rPr lang="en-US" sz="1100" b="1" dirty="0">
                <a:solidFill>
                  <a:srgbClr val="FFFFFF"/>
                </a:solidFill>
                <a:latin typeface="Lato-Semibold"/>
                <a:cs typeface="Lato-Semibold"/>
              </a:rPr>
              <a:t>The fund is exposed to a risk of capital loss.</a:t>
            </a:r>
          </a:p>
        </p:txBody>
      </p:sp>
      <p:sp>
        <p:nvSpPr>
          <p:cNvPr id="96" name="Rechteck 45">
            <a:extLst>
              <a:ext uri="{FF2B5EF4-FFF2-40B4-BE49-F238E27FC236}">
                <a16:creationId xmlns:a16="http://schemas.microsoft.com/office/drawing/2014/main" id="{282DE8E0-6144-3DE2-A9F5-B04476FE97F3}"/>
              </a:ext>
            </a:extLst>
          </p:cNvPr>
          <p:cNvSpPr/>
          <p:nvPr/>
        </p:nvSpPr>
        <p:spPr bwMode="gray">
          <a:xfrm>
            <a:off x="2829494" y="1942234"/>
            <a:ext cx="2052000" cy="774525"/>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400" b="1" dirty="0">
                <a:solidFill>
                  <a:schemeClr val="bg1"/>
                </a:solidFill>
                <a:latin typeface="Libre Baskerville" panose="02000000000000000000" pitchFamily="2" charset="0"/>
              </a:rPr>
              <a:t>Step 2: </a:t>
            </a:r>
            <a:br>
              <a:rPr lang="en-GB" sz="1200" b="1" dirty="0">
                <a:solidFill>
                  <a:schemeClr val="bg1"/>
                </a:solidFill>
              </a:rPr>
            </a:br>
            <a:r>
              <a:rPr lang="en-GB" sz="1200" b="1" dirty="0">
                <a:solidFill>
                  <a:schemeClr val="bg1"/>
                </a:solidFill>
              </a:rPr>
              <a:t>Construction of a diversified Momentum Portfolio</a:t>
            </a:r>
          </a:p>
        </p:txBody>
      </p:sp>
      <p:sp>
        <p:nvSpPr>
          <p:cNvPr id="97" name="Rechteck 45">
            <a:extLst>
              <a:ext uri="{FF2B5EF4-FFF2-40B4-BE49-F238E27FC236}">
                <a16:creationId xmlns:a16="http://schemas.microsoft.com/office/drawing/2014/main" id="{95E537D5-F019-175F-781E-C35AC13D5BA0}"/>
              </a:ext>
            </a:extLst>
          </p:cNvPr>
          <p:cNvSpPr/>
          <p:nvPr/>
        </p:nvSpPr>
        <p:spPr bwMode="gray">
          <a:xfrm>
            <a:off x="648000" y="1942234"/>
            <a:ext cx="2052000" cy="774525"/>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400" b="1" dirty="0">
                <a:solidFill>
                  <a:schemeClr val="bg1"/>
                </a:solidFill>
                <a:latin typeface="Libre Baskerville" panose="02000000000000000000" pitchFamily="2" charset="0"/>
              </a:rPr>
              <a:t>Step 1: </a:t>
            </a:r>
            <a:br>
              <a:rPr lang="en-GB" altLang="en-US" sz="1200" b="1" dirty="0">
                <a:solidFill>
                  <a:schemeClr val="bg1"/>
                </a:solidFill>
              </a:rPr>
            </a:br>
            <a:r>
              <a:rPr lang="en-GB" altLang="en-US" sz="1200" b="1" dirty="0">
                <a:solidFill>
                  <a:schemeClr val="bg1"/>
                </a:solidFill>
              </a:rPr>
              <a:t>Identification of high-quality Trends</a:t>
            </a:r>
          </a:p>
        </p:txBody>
      </p:sp>
      <p:sp>
        <p:nvSpPr>
          <p:cNvPr id="98" name="Rechteck 45">
            <a:extLst>
              <a:ext uri="{FF2B5EF4-FFF2-40B4-BE49-F238E27FC236}">
                <a16:creationId xmlns:a16="http://schemas.microsoft.com/office/drawing/2014/main" id="{B30D3420-A3D9-E02F-F7DF-22EF72375464}"/>
              </a:ext>
            </a:extLst>
          </p:cNvPr>
          <p:cNvSpPr/>
          <p:nvPr/>
        </p:nvSpPr>
        <p:spPr bwMode="gray">
          <a:xfrm>
            <a:off x="5002850" y="1942234"/>
            <a:ext cx="2052000" cy="774525"/>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400" b="1" dirty="0">
                <a:solidFill>
                  <a:schemeClr val="bg1"/>
                </a:solidFill>
                <a:latin typeface="Libre Baskerville" panose="02000000000000000000" pitchFamily="2" charset="0"/>
              </a:rPr>
              <a:t>Result:</a:t>
            </a:r>
            <a:br>
              <a:rPr lang="en-US" altLang="en-US" sz="1200" b="1" dirty="0">
                <a:solidFill>
                  <a:schemeClr val="bg1"/>
                </a:solidFill>
              </a:rPr>
            </a:br>
            <a:r>
              <a:rPr lang="en-US" altLang="en-US" sz="1200" b="1" dirty="0">
                <a:solidFill>
                  <a:schemeClr val="bg1"/>
                </a:solidFill>
              </a:rPr>
              <a:t>Final Portfolio</a:t>
            </a:r>
          </a:p>
        </p:txBody>
      </p:sp>
      <p:sp>
        <p:nvSpPr>
          <p:cNvPr id="7" name="Rechteck 45">
            <a:extLst>
              <a:ext uri="{FF2B5EF4-FFF2-40B4-BE49-F238E27FC236}">
                <a16:creationId xmlns:a16="http://schemas.microsoft.com/office/drawing/2014/main" id="{81C9C882-3A29-0407-DE1B-91105E4FD5C6}"/>
              </a:ext>
            </a:extLst>
          </p:cNvPr>
          <p:cNvSpPr/>
          <p:nvPr/>
        </p:nvSpPr>
        <p:spPr bwMode="gray">
          <a:xfrm>
            <a:off x="5002850" y="4405351"/>
            <a:ext cx="2052000" cy="1594592"/>
          </a:xfrm>
          <a:prstGeom prst="rect">
            <a:avLst/>
          </a:prstGeom>
          <a:solidFill>
            <a:schemeClr val="bg2"/>
          </a:solidFill>
          <a:ln w="12700">
            <a:noFill/>
          </a:ln>
        </p:spPr>
        <p:txBody>
          <a:bodyPr vert="horz" lIns="72000" tIns="36000" rIns="36000" bIns="36000" rtlCol="0" anchor="ctr">
            <a:noAutofit/>
          </a:bodyPr>
          <a:lstStyle/>
          <a:p>
            <a:pPr marL="252000" indent="-171450">
              <a:spcBef>
                <a:spcPts val="600"/>
              </a:spcBef>
              <a:buClr>
                <a:schemeClr val="accent1"/>
              </a:buClr>
              <a:buSzPct val="140000"/>
              <a:buFont typeface="Arial" panose="020B0604020202020204" pitchFamily="34" charset="0"/>
              <a:buChar char="•"/>
            </a:pPr>
            <a:r>
              <a:rPr lang="en-GB" altLang="en-US" sz="1000" b="1" dirty="0"/>
              <a:t>Broadly diversified and risk-controlled </a:t>
            </a:r>
            <a:r>
              <a:rPr lang="en-GB" altLang="en-US" sz="1000" dirty="0"/>
              <a:t>portfolio</a:t>
            </a:r>
          </a:p>
          <a:p>
            <a:pPr marL="252000" indent="-171450">
              <a:spcBef>
                <a:spcPts val="600"/>
              </a:spcBef>
              <a:buClr>
                <a:schemeClr val="accent1"/>
              </a:buClr>
              <a:buSzPct val="140000"/>
              <a:buFont typeface="Arial" panose="020B0604020202020204" pitchFamily="34" charset="0"/>
              <a:buChar char="•"/>
            </a:pPr>
            <a:r>
              <a:rPr lang="en-GB" altLang="en-US" sz="1000" dirty="0"/>
              <a:t>Numerous portfolio positions selected mainly from the S&amp;P 500 to cover </a:t>
            </a:r>
            <a:r>
              <a:rPr lang="en-GB" altLang="en-US" sz="1000" b="1" dirty="0"/>
              <a:t>many different  trends</a:t>
            </a:r>
          </a:p>
          <a:p>
            <a:pPr marL="252000" indent="-171450">
              <a:spcBef>
                <a:spcPts val="600"/>
              </a:spcBef>
              <a:buClr>
                <a:schemeClr val="accent1"/>
              </a:buClr>
              <a:buSzPct val="140000"/>
              <a:buFont typeface="Arial" panose="020B0604020202020204" pitchFamily="34" charset="0"/>
              <a:buChar char="•"/>
            </a:pPr>
            <a:r>
              <a:rPr lang="en-GB" altLang="en-US" sz="1000" dirty="0"/>
              <a:t>Monthly rebalancing</a:t>
            </a:r>
          </a:p>
        </p:txBody>
      </p:sp>
      <p:sp>
        <p:nvSpPr>
          <p:cNvPr id="11" name="Rechteck 45">
            <a:extLst>
              <a:ext uri="{FF2B5EF4-FFF2-40B4-BE49-F238E27FC236}">
                <a16:creationId xmlns:a16="http://schemas.microsoft.com/office/drawing/2014/main" id="{C06C8865-9FFE-AFB9-A645-271C5BBC3AAD}"/>
              </a:ext>
            </a:extLst>
          </p:cNvPr>
          <p:cNvSpPr/>
          <p:nvPr/>
        </p:nvSpPr>
        <p:spPr bwMode="gray">
          <a:xfrm>
            <a:off x="2829494" y="4412089"/>
            <a:ext cx="2052000" cy="1607255"/>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en-US" altLang="en-US" sz="1000" b="1" dirty="0"/>
              <a:t>Quantitative portfolio optimization</a:t>
            </a:r>
          </a:p>
          <a:p>
            <a:pPr marL="252000" indent="-171450">
              <a:lnSpc>
                <a:spcPct val="120000"/>
              </a:lnSpc>
              <a:spcBef>
                <a:spcPts val="600"/>
              </a:spcBef>
              <a:buClr>
                <a:schemeClr val="accent1"/>
              </a:buClr>
              <a:buSzPct val="140000"/>
              <a:buFont typeface="Arial" panose="020B0604020202020204" pitchFamily="34" charset="0"/>
              <a:buChar char="•"/>
            </a:pPr>
            <a:r>
              <a:rPr lang="en-US" altLang="en-US" sz="1000" dirty="0"/>
              <a:t>Build a high </a:t>
            </a:r>
            <a:r>
              <a:rPr lang="en-US" altLang="en-US" sz="1000" b="1" dirty="0"/>
              <a:t>momentum portfolio </a:t>
            </a:r>
            <a:r>
              <a:rPr lang="en-US" altLang="en-US" sz="1000" dirty="0"/>
              <a:t>respecting strict </a:t>
            </a:r>
            <a:r>
              <a:rPr lang="en-US" altLang="en-US" sz="1000" b="1" dirty="0"/>
              <a:t>risk management</a:t>
            </a:r>
            <a:r>
              <a:rPr lang="en-US" altLang="en-US" sz="1000" dirty="0"/>
              <a:t> constraints</a:t>
            </a:r>
          </a:p>
        </p:txBody>
      </p:sp>
      <p:sp>
        <p:nvSpPr>
          <p:cNvPr id="12" name="Rechteck 45">
            <a:extLst>
              <a:ext uri="{FF2B5EF4-FFF2-40B4-BE49-F238E27FC236}">
                <a16:creationId xmlns:a16="http://schemas.microsoft.com/office/drawing/2014/main" id="{482808A3-2D44-4881-07D8-0FED35B3FF56}"/>
              </a:ext>
            </a:extLst>
          </p:cNvPr>
          <p:cNvSpPr/>
          <p:nvPr/>
        </p:nvSpPr>
        <p:spPr bwMode="gray">
          <a:xfrm>
            <a:off x="648000" y="4412090"/>
            <a:ext cx="2052000" cy="1594590"/>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en-GB" altLang="en-US" sz="1000" b="1" dirty="0"/>
              <a:t>Long-term </a:t>
            </a:r>
            <a:r>
              <a:rPr lang="en-GB" altLang="en-US" sz="1000" dirty="0"/>
              <a:t>outperformers</a:t>
            </a:r>
          </a:p>
          <a:p>
            <a:pPr marL="252000" indent="-171450">
              <a:lnSpc>
                <a:spcPct val="120000"/>
              </a:lnSpc>
              <a:spcBef>
                <a:spcPts val="600"/>
              </a:spcBef>
              <a:buClr>
                <a:schemeClr val="accent1"/>
              </a:buClr>
              <a:buSzPct val="140000"/>
              <a:buFont typeface="Arial" panose="020B0604020202020204" pitchFamily="34" charset="0"/>
              <a:buChar char="•"/>
            </a:pPr>
            <a:r>
              <a:rPr lang="en-GB" altLang="en-US" sz="1000" b="1" dirty="0"/>
              <a:t>Short-term</a:t>
            </a:r>
            <a:r>
              <a:rPr lang="en-GB" altLang="en-US" sz="1000" dirty="0"/>
              <a:t> trend also positive  relative to the market</a:t>
            </a:r>
          </a:p>
          <a:p>
            <a:pPr marL="252000" indent="-171450">
              <a:lnSpc>
                <a:spcPct val="120000"/>
              </a:lnSpc>
              <a:spcBef>
                <a:spcPts val="600"/>
              </a:spcBef>
              <a:buClr>
                <a:schemeClr val="accent1"/>
              </a:buClr>
              <a:buSzPct val="140000"/>
              <a:buFont typeface="Arial" panose="020B0604020202020204" pitchFamily="34" charset="0"/>
              <a:buChar char="•"/>
            </a:pPr>
            <a:r>
              <a:rPr lang="en-GB" altLang="en-US" sz="1000" dirty="0"/>
              <a:t>Preference </a:t>
            </a:r>
            <a:r>
              <a:rPr lang="en-GB" altLang="en-US" sz="1000" b="1" dirty="0"/>
              <a:t>for low volatility</a:t>
            </a:r>
          </a:p>
        </p:txBody>
      </p:sp>
      <p:graphicFrame>
        <p:nvGraphicFramePr>
          <p:cNvPr id="93" name="Diagramm 92">
            <a:extLst>
              <a:ext uri="{FF2B5EF4-FFF2-40B4-BE49-F238E27FC236}">
                <a16:creationId xmlns:a16="http://schemas.microsoft.com/office/drawing/2014/main" id="{2C2DA028-D7BD-1551-00F3-3B9DC8EF2C89}"/>
              </a:ext>
            </a:extLst>
          </p:cNvPr>
          <p:cNvGraphicFramePr>
            <a:graphicFrameLocks/>
          </p:cNvGraphicFramePr>
          <p:nvPr>
            <p:extLst>
              <p:ext uri="{D42A27DB-BD31-4B8C-83A1-F6EECF244321}">
                <p14:modId xmlns:p14="http://schemas.microsoft.com/office/powerpoint/2010/main" val="2543237490"/>
              </p:ext>
            </p:extLst>
          </p:nvPr>
        </p:nvGraphicFramePr>
        <p:xfrm>
          <a:off x="501650" y="2714800"/>
          <a:ext cx="2198350" cy="15756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9" name="Diagramm 98">
            <a:extLst>
              <a:ext uri="{FF2B5EF4-FFF2-40B4-BE49-F238E27FC236}">
                <a16:creationId xmlns:a16="http://schemas.microsoft.com/office/drawing/2014/main" id="{1804B721-5465-BBA2-AC72-DC54F6DF9B33}"/>
              </a:ext>
            </a:extLst>
          </p:cNvPr>
          <p:cNvGraphicFramePr>
            <a:graphicFrameLocks/>
          </p:cNvGraphicFramePr>
          <p:nvPr>
            <p:extLst>
              <p:ext uri="{D42A27DB-BD31-4B8C-83A1-F6EECF244321}">
                <p14:modId xmlns:p14="http://schemas.microsoft.com/office/powerpoint/2010/main" val="75028347"/>
              </p:ext>
            </p:extLst>
          </p:nvPr>
        </p:nvGraphicFramePr>
        <p:xfrm>
          <a:off x="5230977" y="2918890"/>
          <a:ext cx="1671473" cy="1182072"/>
        </p:xfrm>
        <a:graphic>
          <a:graphicData uri="http://schemas.openxmlformats.org/drawingml/2006/chart">
            <c:chart xmlns:c="http://schemas.openxmlformats.org/drawingml/2006/chart" xmlns:r="http://schemas.openxmlformats.org/officeDocument/2006/relationships" r:id="rId3"/>
          </a:graphicData>
        </a:graphic>
      </p:graphicFrame>
      <p:pic>
        <p:nvPicPr>
          <p:cNvPr id="100" name="Picture 2" descr="Risk Management Line Icon Stock Illustration - Download Image Now - Risk  Management, Icon Symbol, Safety - iStock">
            <a:extLst>
              <a:ext uri="{FF2B5EF4-FFF2-40B4-BE49-F238E27FC236}">
                <a16:creationId xmlns:a16="http://schemas.microsoft.com/office/drawing/2014/main" id="{EA4D02DA-F968-D111-71D2-E426E9B60690}"/>
              </a:ext>
            </a:extLst>
          </p:cNvPr>
          <p:cNvPicPr>
            <a:picLocks noChangeAspect="1" noChangeArrowheads="1"/>
          </p:cNvPicPr>
          <p:nvPr/>
        </p:nvPicPr>
        <p:blipFill>
          <a:blip r:embed="rId4">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6869" y="2885590"/>
            <a:ext cx="664116" cy="782318"/>
          </a:xfrm>
          <a:prstGeom prst="rect">
            <a:avLst/>
          </a:prstGeom>
          <a:noFill/>
          <a:extLst>
            <a:ext uri="{909E8E84-426E-40DD-AFC4-6F175D3DCCD1}">
              <a14:hiddenFill xmlns:a14="http://schemas.microsoft.com/office/drawing/2010/main">
                <a:solidFill>
                  <a:srgbClr val="FFFFFF"/>
                </a:solidFill>
              </a14:hiddenFill>
            </a:ext>
          </a:extLst>
        </p:spPr>
      </p:pic>
      <p:sp>
        <p:nvSpPr>
          <p:cNvPr id="101" name="Pfeil nach oben 16">
            <a:extLst>
              <a:ext uri="{FF2B5EF4-FFF2-40B4-BE49-F238E27FC236}">
                <a16:creationId xmlns:a16="http://schemas.microsoft.com/office/drawing/2014/main" id="{81205956-D384-9C2C-EB82-76CC83BAD2DF}"/>
              </a:ext>
            </a:extLst>
          </p:cNvPr>
          <p:cNvSpPr/>
          <p:nvPr/>
        </p:nvSpPr>
        <p:spPr>
          <a:xfrm>
            <a:off x="2979806" y="3092290"/>
            <a:ext cx="324000" cy="360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2" name="Graphique 49" descr="Balance de la justice">
            <a:extLst>
              <a:ext uri="{FF2B5EF4-FFF2-40B4-BE49-F238E27FC236}">
                <a16:creationId xmlns:a16="http://schemas.microsoft.com/office/drawing/2014/main" id="{24A2D9B4-CB91-8806-E4DA-7181B43B4D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7250" y="2891185"/>
            <a:ext cx="804045" cy="796637"/>
          </a:xfrm>
          <a:prstGeom prst="rect">
            <a:avLst/>
          </a:prstGeom>
        </p:spPr>
      </p:pic>
      <p:sp>
        <p:nvSpPr>
          <p:cNvPr id="103" name="Rechteck 102">
            <a:extLst>
              <a:ext uri="{FF2B5EF4-FFF2-40B4-BE49-F238E27FC236}">
                <a16:creationId xmlns:a16="http://schemas.microsoft.com/office/drawing/2014/main" id="{B96E7427-5BC4-8A45-9488-672A94F73C1A}"/>
              </a:ext>
            </a:extLst>
          </p:cNvPr>
          <p:cNvSpPr/>
          <p:nvPr/>
        </p:nvSpPr>
        <p:spPr>
          <a:xfrm>
            <a:off x="2863850" y="3706463"/>
            <a:ext cx="713861" cy="4316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err="1"/>
              <a:t>Expected</a:t>
            </a:r>
            <a:r>
              <a:rPr lang="de-DE" sz="900" dirty="0"/>
              <a:t> </a:t>
            </a:r>
            <a:r>
              <a:rPr lang="de-DE" sz="900" dirty="0" err="1"/>
              <a:t>Active</a:t>
            </a:r>
            <a:r>
              <a:rPr lang="de-DE" sz="900" dirty="0"/>
              <a:t> Return</a:t>
            </a:r>
            <a:endParaRPr lang="en-GB" sz="900" dirty="0"/>
          </a:p>
        </p:txBody>
      </p:sp>
      <p:sp>
        <p:nvSpPr>
          <p:cNvPr id="104" name="Rechteck 103">
            <a:extLst>
              <a:ext uri="{FF2B5EF4-FFF2-40B4-BE49-F238E27FC236}">
                <a16:creationId xmlns:a16="http://schemas.microsoft.com/office/drawing/2014/main" id="{679B863A-F4ED-30A9-CF1E-D378A1715D4C}"/>
              </a:ext>
            </a:extLst>
          </p:cNvPr>
          <p:cNvSpPr/>
          <p:nvPr/>
        </p:nvSpPr>
        <p:spPr>
          <a:xfrm>
            <a:off x="4097753" y="3706433"/>
            <a:ext cx="713232" cy="43162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Risk</a:t>
            </a:r>
            <a:endParaRPr lang="en-GB" sz="900" dirty="0"/>
          </a:p>
        </p:txBody>
      </p:sp>
      <p:sp>
        <p:nvSpPr>
          <p:cNvPr id="15" name="Textplatzhalter 6">
            <a:extLst>
              <a:ext uri="{FF2B5EF4-FFF2-40B4-BE49-F238E27FC236}">
                <a16:creationId xmlns:a16="http://schemas.microsoft.com/office/drawing/2014/main" id="{E0C0686F-DDA9-D64A-ABD6-A3061D6BBB77}"/>
              </a:ext>
            </a:extLst>
          </p:cNvPr>
          <p:cNvSpPr>
            <a:spLocks noGrp="1"/>
          </p:cNvSpPr>
          <p:nvPr>
            <p:ph type="body" sz="quarter" idx="23"/>
          </p:nvPr>
        </p:nvSpPr>
        <p:spPr>
          <a:xfrm>
            <a:off x="3793490" y="10290175"/>
            <a:ext cx="2897535" cy="152400"/>
          </a:xfrm>
        </p:spPr>
        <p:txBody>
          <a:bodyPr>
            <a:normAutofit/>
          </a:bodyPr>
          <a:lstStyle/>
          <a:p>
            <a:r>
              <a:rPr lang="fr-FR" dirty="0">
                <a:latin typeface="+mj-lt"/>
              </a:rPr>
              <a:t>ODDO BHF algo trend us – </a:t>
            </a:r>
            <a:r>
              <a:rPr lang="fr-FR" dirty="0" err="1">
                <a:latin typeface="+mj-lt"/>
              </a:rPr>
              <a:t>September</a:t>
            </a:r>
            <a:r>
              <a:rPr lang="fr-FR" dirty="0"/>
              <a:t> </a:t>
            </a:r>
            <a:r>
              <a:rPr lang="fr-FR" dirty="0">
                <a:latin typeface="+mj-lt"/>
              </a:rPr>
              <a:t>2025</a:t>
            </a:r>
            <a:endParaRPr lang="de-DE" dirty="0"/>
          </a:p>
        </p:txBody>
      </p:sp>
      <p:sp>
        <p:nvSpPr>
          <p:cNvPr id="5" name="object 20">
            <a:extLst>
              <a:ext uri="{FF2B5EF4-FFF2-40B4-BE49-F238E27FC236}">
                <a16:creationId xmlns:a16="http://schemas.microsoft.com/office/drawing/2014/main" id="{50729656-1274-46EA-83D7-C37A13F471A2}"/>
              </a:ext>
            </a:extLst>
          </p:cNvPr>
          <p:cNvSpPr txBox="1"/>
          <p:nvPr/>
        </p:nvSpPr>
        <p:spPr>
          <a:xfrm>
            <a:off x="705273" y="8842530"/>
            <a:ext cx="1701377" cy="382156"/>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Dr. Stefan Braun, CFA</a:t>
            </a:r>
            <a:br>
              <a:rPr lang="en-US" sz="800" dirty="0">
                <a:solidFill>
                  <a:schemeClr val="bg1"/>
                </a:solidFill>
                <a:latin typeface="Lato" panose="020F0502020204030203" pitchFamily="34" charset="0"/>
              </a:rPr>
            </a:br>
            <a:r>
              <a:rPr lang="en-US" sz="800" cap="none" dirty="0">
                <a:solidFill>
                  <a:schemeClr val="bg1"/>
                </a:solidFill>
                <a:latin typeface="Lato Light" panose="020F0302020204030203" pitchFamily="34" charset="0"/>
              </a:rPr>
              <a:t>Global Head of Systematic Strategies </a:t>
            </a:r>
            <a:br>
              <a:rPr lang="en-US" sz="800" cap="none" dirty="0">
                <a:solidFill>
                  <a:schemeClr val="bg1"/>
                </a:solidFill>
                <a:latin typeface="Lato Light" panose="020F0302020204030203" pitchFamily="34" charset="0"/>
              </a:rPr>
            </a:br>
            <a:r>
              <a:rPr lang="en-US" sz="800" cap="none" dirty="0">
                <a:solidFill>
                  <a:schemeClr val="bg1"/>
                </a:solidFill>
                <a:latin typeface="Lato Light" panose="020F0302020204030203" pitchFamily="34" charset="0"/>
              </a:rPr>
              <a:t>ODDO BHF AM GmbH</a:t>
            </a:r>
          </a:p>
        </p:txBody>
      </p:sp>
      <p:sp>
        <p:nvSpPr>
          <p:cNvPr id="6" name="Ellipse 5">
            <a:extLst>
              <a:ext uri="{FF2B5EF4-FFF2-40B4-BE49-F238E27FC236}">
                <a16:creationId xmlns:a16="http://schemas.microsoft.com/office/drawing/2014/main" id="{24ED64B2-8C54-0C33-7230-D234D5113910}"/>
              </a:ext>
            </a:extLst>
          </p:cNvPr>
          <p:cNvSpPr/>
          <p:nvPr/>
        </p:nvSpPr>
        <p:spPr>
          <a:xfrm>
            <a:off x="1707808"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9" name="object 20">
            <a:extLst>
              <a:ext uri="{FF2B5EF4-FFF2-40B4-BE49-F238E27FC236}">
                <a16:creationId xmlns:a16="http://schemas.microsoft.com/office/drawing/2014/main" id="{F599F9AB-BCF8-4474-DB2E-65D206435DCB}"/>
              </a:ext>
            </a:extLst>
          </p:cNvPr>
          <p:cNvSpPr txBox="1"/>
          <p:nvPr/>
        </p:nvSpPr>
        <p:spPr>
          <a:xfrm>
            <a:off x="3215381" y="8842530"/>
            <a:ext cx="1682845" cy="382156"/>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Karsten Seier, CFA</a:t>
            </a:r>
            <a:br>
              <a:rPr lang="en-US" sz="800" dirty="0">
                <a:solidFill>
                  <a:schemeClr val="bg1"/>
                </a:solidFill>
                <a:latin typeface="Lato" panose="020F0502020204030203" pitchFamily="34" charset="0"/>
              </a:rPr>
            </a:br>
            <a:r>
              <a:rPr lang="en-US" sz="800" cap="none" dirty="0">
                <a:solidFill>
                  <a:schemeClr val="bg1"/>
                </a:solidFill>
                <a:latin typeface="Lato Light" panose="020F0302020204030203" pitchFamily="34" charset="0"/>
              </a:rPr>
              <a:t>Global Head of Systematic Strategies </a:t>
            </a:r>
            <a:br>
              <a:rPr lang="en-US" sz="800" cap="none" dirty="0">
                <a:solidFill>
                  <a:schemeClr val="bg1"/>
                </a:solidFill>
                <a:latin typeface="Lato Light" panose="020F0302020204030203" pitchFamily="34" charset="0"/>
              </a:rPr>
            </a:br>
            <a:r>
              <a:rPr lang="en-US" sz="800" cap="none" dirty="0">
                <a:solidFill>
                  <a:schemeClr val="bg1"/>
                </a:solidFill>
                <a:latin typeface="Lato Light" panose="020F0302020204030203" pitchFamily="34" charset="0"/>
              </a:rPr>
              <a:t>ODDO BHF AM GmbH</a:t>
            </a:r>
            <a:endParaRPr lang="en-US" sz="800" b="1" cap="none" dirty="0">
              <a:solidFill>
                <a:schemeClr val="bg1"/>
              </a:solidFill>
              <a:latin typeface="Lato" panose="020F0502020204030203" pitchFamily="34" charset="0"/>
            </a:endParaRPr>
          </a:p>
        </p:txBody>
      </p:sp>
      <p:sp>
        <p:nvSpPr>
          <p:cNvPr id="10" name="Ellipse 42">
            <a:extLst>
              <a:ext uri="{FF2B5EF4-FFF2-40B4-BE49-F238E27FC236}">
                <a16:creationId xmlns:a16="http://schemas.microsoft.com/office/drawing/2014/main" id="{F19D8AA5-4722-AD8E-6111-D27BE046BDC6}"/>
              </a:ext>
            </a:extLst>
          </p:cNvPr>
          <p:cNvSpPr/>
          <p:nvPr/>
        </p:nvSpPr>
        <p:spPr>
          <a:xfrm>
            <a:off x="4208649"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13" name="object 20">
            <a:extLst>
              <a:ext uri="{FF2B5EF4-FFF2-40B4-BE49-F238E27FC236}">
                <a16:creationId xmlns:a16="http://schemas.microsoft.com/office/drawing/2014/main" id="{FD784E5E-550E-F885-0C79-1D2283196A41}"/>
              </a:ext>
            </a:extLst>
          </p:cNvPr>
          <p:cNvSpPr txBox="1"/>
          <p:nvPr/>
        </p:nvSpPr>
        <p:spPr>
          <a:xfrm>
            <a:off x="5683250" y="8842530"/>
            <a:ext cx="1525270"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Steffen Fuchs, CFA</a:t>
            </a:r>
            <a:br>
              <a:rPr lang="fr-FR" sz="800" dirty="0">
                <a:solidFill>
                  <a:schemeClr val="bg1"/>
                </a:solidFill>
                <a:latin typeface="Lato" panose="020F0502020204030203" pitchFamily="34" charset="77"/>
              </a:rPr>
            </a:br>
            <a:r>
              <a:rPr lang="fr-FR" sz="800" dirty="0">
                <a:solidFill>
                  <a:schemeClr val="bg1"/>
                </a:solidFill>
                <a:latin typeface="Lato" panose="020F0502020204030203" pitchFamily="34" charset="77"/>
              </a:rPr>
              <a:t>Senior Portfolio Manager / Quantitative </a:t>
            </a:r>
            <a:r>
              <a:rPr lang="fr-FR" sz="800" dirty="0" err="1">
                <a:solidFill>
                  <a:schemeClr val="bg1"/>
                </a:solidFill>
                <a:latin typeface="Lato" panose="020F0502020204030203" pitchFamily="34" charset="77"/>
              </a:rPr>
              <a:t>Analyst</a:t>
            </a:r>
            <a:br>
              <a:rPr lang="fr-FR" sz="800" dirty="0">
                <a:solidFill>
                  <a:schemeClr val="bg1"/>
                </a:solidFill>
                <a:latin typeface="Lato" panose="020F0502020204030203" pitchFamily="34" charset="77"/>
              </a:rPr>
            </a:br>
            <a:r>
              <a:rPr lang="fr-FR" sz="800" dirty="0">
                <a:solidFill>
                  <a:schemeClr val="bg1"/>
                </a:solidFill>
                <a:latin typeface="Lato" panose="020F0502020204030203" pitchFamily="34" charset="77"/>
              </a:rPr>
              <a:t>ODDO BHF AM </a:t>
            </a:r>
            <a:r>
              <a:rPr lang="fr-FR" sz="800" dirty="0" err="1">
                <a:solidFill>
                  <a:schemeClr val="bg1"/>
                </a:solidFill>
                <a:latin typeface="Lato" panose="020F0502020204030203" pitchFamily="34" charset="77"/>
              </a:rPr>
              <a:t>GmbH</a:t>
            </a:r>
            <a:endParaRPr lang="fr-FR" sz="800" dirty="0">
              <a:solidFill>
                <a:schemeClr val="bg1"/>
              </a:solidFill>
              <a:latin typeface="Lato" panose="020F0502020204030203" pitchFamily="34" charset="77"/>
            </a:endParaRPr>
          </a:p>
        </p:txBody>
      </p:sp>
      <p:sp>
        <p:nvSpPr>
          <p:cNvPr id="14" name="Ellipse 42">
            <a:extLst>
              <a:ext uri="{FF2B5EF4-FFF2-40B4-BE49-F238E27FC236}">
                <a16:creationId xmlns:a16="http://schemas.microsoft.com/office/drawing/2014/main" id="{AF3AB9A1-2949-1C43-E703-9496CAC57E8D}"/>
              </a:ext>
            </a:extLst>
          </p:cNvPr>
          <p:cNvSpPr/>
          <p:nvPr/>
        </p:nvSpPr>
        <p:spPr>
          <a:xfrm>
            <a:off x="6685784"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10</a:t>
            </a:r>
          </a:p>
        </p:txBody>
      </p:sp>
      <p:sp>
        <p:nvSpPr>
          <p:cNvPr id="18" name="Ellipse 17">
            <a:extLst>
              <a:ext uri="{FF2B5EF4-FFF2-40B4-BE49-F238E27FC236}">
                <a16:creationId xmlns:a16="http://schemas.microsoft.com/office/drawing/2014/main" id="{00BE3266-5B15-0B4B-4D86-98D96ADD6566}"/>
              </a:ext>
            </a:extLst>
          </p:cNvPr>
          <p:cNvSpPr>
            <a:spLocks/>
          </p:cNvSpPr>
          <p:nvPr/>
        </p:nvSpPr>
        <p:spPr>
          <a:xfrm>
            <a:off x="718407" y="7566209"/>
            <a:ext cx="1078992" cy="1078992"/>
          </a:xfrm>
          <a:prstGeom prst="ellipse">
            <a:avLst/>
          </a:prstGeom>
          <a:blipFill>
            <a:blip r:embed="rId7">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4">
            <a:extLst>
              <a:ext uri="{FF2B5EF4-FFF2-40B4-BE49-F238E27FC236}">
                <a16:creationId xmlns:a16="http://schemas.microsoft.com/office/drawing/2014/main" id="{AC72C533-012F-E975-C63D-D535ED13214E}"/>
              </a:ext>
            </a:extLst>
          </p:cNvPr>
          <p:cNvSpPr>
            <a:spLocks/>
          </p:cNvSpPr>
          <p:nvPr/>
        </p:nvSpPr>
        <p:spPr>
          <a:xfrm>
            <a:off x="5704206" y="7560404"/>
            <a:ext cx="1078992" cy="1078992"/>
          </a:xfrm>
          <a:prstGeom prst="ellipse">
            <a:avLst/>
          </a:prstGeom>
          <a:blipFill>
            <a:blip r:embed="rId8">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0" name="Ellipse 19">
            <a:extLst>
              <a:ext uri="{FF2B5EF4-FFF2-40B4-BE49-F238E27FC236}">
                <a16:creationId xmlns:a16="http://schemas.microsoft.com/office/drawing/2014/main" id="{054E5A0C-E7C0-EBF4-BA05-373D58716E5A}"/>
              </a:ext>
            </a:extLst>
          </p:cNvPr>
          <p:cNvSpPr>
            <a:spLocks/>
          </p:cNvSpPr>
          <p:nvPr/>
        </p:nvSpPr>
        <p:spPr>
          <a:xfrm>
            <a:off x="3223160" y="7556500"/>
            <a:ext cx="1078992" cy="1078992"/>
          </a:xfrm>
          <a:prstGeom prst="ellipse">
            <a:avLst/>
          </a:prstGeom>
          <a:blipFill>
            <a:blip r:embed="rId9">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130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77108"/>
          </a:xfrm>
        </p:spPr>
        <p:txBody>
          <a:bodyPr/>
          <a:lstStyle/>
          <a:p>
            <a:pPr marL="12700">
              <a:lnSpc>
                <a:spcPct val="100000"/>
              </a:lnSpc>
              <a:spcBef>
                <a:spcPts val="0"/>
              </a:spcBef>
            </a:pPr>
            <a:r>
              <a:rPr lang="de-DE" cap="none" dirty="0" err="1">
                <a:latin typeface="Libre Baskerville" panose="02000000000000000000" pitchFamily="2" charset="0"/>
              </a:rPr>
              <a:t>Why</a:t>
            </a:r>
            <a:r>
              <a:rPr lang="de-DE" cap="none" dirty="0">
                <a:latin typeface="Libre Baskerville" panose="02000000000000000000" pitchFamily="2" charset="0"/>
              </a:rPr>
              <a:t> </a:t>
            </a:r>
            <a:r>
              <a:rPr lang="de-DE" cap="none" dirty="0" err="1">
                <a:latin typeface="Libre Baskerville" panose="02000000000000000000" pitchFamily="2" charset="0"/>
              </a:rPr>
              <a:t>invest</a:t>
            </a:r>
            <a:r>
              <a:rPr lang="de-DE" cap="none" dirty="0">
                <a:latin typeface="Libre Baskerville" panose="02000000000000000000" pitchFamily="2" charset="0"/>
              </a:rPr>
              <a:t> </a:t>
            </a:r>
            <a:r>
              <a:rPr lang="fr-FR" dirty="0">
                <a:latin typeface="Lato-Light"/>
                <a:cs typeface="Lato-Light"/>
              </a:rPr>
              <a:t>IN</a:t>
            </a:r>
            <a:r>
              <a:rPr lang="fr-FR" spc="-30" dirty="0">
                <a:latin typeface="Lato-Light"/>
                <a:cs typeface="Lato-Light"/>
              </a:rPr>
              <a:t> </a:t>
            </a:r>
            <a:r>
              <a:rPr lang="fr-FR" dirty="0">
                <a:latin typeface="Lato-Light"/>
                <a:cs typeface="Lato-Light"/>
              </a:rPr>
              <a:t>ODDO BHF Algo Trend US</a:t>
            </a:r>
            <a:endParaRPr lang="de-DE" cap="all" dirty="0"/>
          </a:p>
          <a:p>
            <a:pPr marL="12700">
              <a:lnSpc>
                <a:spcPct val="100000"/>
              </a:lnSpc>
              <a:spcBef>
                <a:spcPts val="0"/>
              </a:spcBef>
            </a:pPr>
            <a:r>
              <a:rPr lang="fr-FR" dirty="0">
                <a:latin typeface="Lato-Light"/>
                <a:cs typeface="Lato-Light"/>
              </a:rPr>
              <a:t>ACCORDING TO US </a:t>
            </a:r>
            <a:r>
              <a:rPr lang="fr-FR" spc="-50" dirty="0">
                <a:latin typeface="Lato-Light"/>
                <a:cs typeface="Lato-Light"/>
              </a:rPr>
              <a:t>?</a:t>
            </a:r>
            <a:endParaRPr lang="fr-FR"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49575" y="6172994"/>
            <a:ext cx="6076675" cy="1231106"/>
          </a:xfrm>
        </p:spPr>
        <p:txBody>
          <a:bodyPr/>
          <a:lstStyle/>
          <a:p>
            <a:pPr algn="just"/>
            <a:r>
              <a:rPr lang="en-US" dirty="0">
                <a:latin typeface="+mn-lt"/>
              </a:rPr>
              <a:t>ODDO BHF Algo Trend US is exposed to the following risks: </a:t>
            </a:r>
            <a:r>
              <a:rPr lang="en-US" b="1" dirty="0">
                <a:latin typeface="+mn-lt"/>
              </a:rPr>
              <a:t>Risk of capital loss, equity risk, interest rate risk, credit risk, risk associated with discretionary management, volatility risk, counterparty risk, liquidity risk of underlying assets, risk associated with commitments on forward financial instruments, currency conversion  and exchange rate risks, emerging markets risk, sustainability risk, quantitative model risk</a:t>
            </a:r>
          </a:p>
          <a:p>
            <a:pPr algn="just"/>
            <a:endParaRPr lang="en-US" b="1" dirty="0">
              <a:latin typeface="+mn-lt"/>
            </a:endParaRPr>
          </a:p>
          <a:p>
            <a:pPr algn="just"/>
            <a:r>
              <a:rPr lang="en-US" b="1" dirty="0">
                <a:latin typeface="+mn-lt"/>
              </a:rPr>
              <a:t>The investor is invited to read the Key Information Document and the fund prospectus for detailed information concerning the risks to which the fund is exposed.</a:t>
            </a:r>
          </a:p>
          <a:p>
            <a:endParaRPr lang="en-US"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050" y="10070442"/>
            <a:ext cx="6264000" cy="96950"/>
          </a:xfrm>
        </p:spPr>
        <p:txBody>
          <a:bodyPr/>
          <a:lstStyle/>
          <a:p>
            <a:r>
              <a:rPr lang="en-US" sz="700" spc="-10" dirty="0">
                <a:solidFill>
                  <a:srgbClr val="272529"/>
                </a:solidFill>
                <a:latin typeface="Lato-Light"/>
                <a:cs typeface="Lato-Light"/>
              </a:rPr>
              <a:t>Source: ODDO BHF AM | Data as of 2025</a:t>
            </a:r>
          </a:p>
        </p:txBody>
      </p:sp>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46400" y="5791936"/>
            <a:ext cx="6264000" cy="338554"/>
          </a:xfrm>
        </p:spPr>
        <p:txBody>
          <a:bodyPr/>
          <a:lstStyle/>
          <a:p>
            <a:r>
              <a:rPr lang="de-DE" b="1" dirty="0" err="1">
                <a:solidFill>
                  <a:srgbClr val="FF0000"/>
                </a:solidFill>
              </a:rPr>
              <a:t>Risks</a:t>
            </a:r>
            <a:endParaRPr lang="de-DE" b="1" dirty="0">
              <a:solidFill>
                <a:srgbClr val="FF0000"/>
              </a:solidFill>
            </a:endParaRPr>
          </a:p>
        </p:txBody>
      </p:sp>
      <p:sp>
        <p:nvSpPr>
          <p:cNvPr id="15" name="Rectangle 14">
            <a:extLst>
              <a:ext uri="{FF2B5EF4-FFF2-40B4-BE49-F238E27FC236}">
                <a16:creationId xmlns:a16="http://schemas.microsoft.com/office/drawing/2014/main" id="{0A7E1BF2-A3DB-4021-8B27-04841BA6F077}"/>
              </a:ext>
            </a:extLst>
          </p:cNvPr>
          <p:cNvSpPr/>
          <p:nvPr/>
        </p:nvSpPr>
        <p:spPr>
          <a:xfrm>
            <a:off x="663600" y="5724609"/>
            <a:ext cx="6248400" cy="159132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platzhalter 6">
            <a:extLst>
              <a:ext uri="{FF2B5EF4-FFF2-40B4-BE49-F238E27FC236}">
                <a16:creationId xmlns:a16="http://schemas.microsoft.com/office/drawing/2014/main" id="{CD9725F6-059C-667B-6FB5-0007A7E19AA2}"/>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a:t>
            </a:r>
            <a:r>
              <a:rPr lang="fr-FR" dirty="0" err="1">
                <a:solidFill>
                  <a:schemeClr val="tx1"/>
                </a:solidFill>
                <a:latin typeface="+mj-lt"/>
              </a:rPr>
              <a:t>September</a:t>
            </a:r>
            <a:r>
              <a:rPr lang="fr-FR" dirty="0"/>
              <a:t> </a:t>
            </a:r>
            <a:r>
              <a:rPr lang="fr-FR" dirty="0">
                <a:solidFill>
                  <a:schemeClr val="tx1"/>
                </a:solidFill>
                <a:latin typeface="+mj-lt"/>
              </a:rPr>
              <a:t>2025</a:t>
            </a:r>
            <a:endParaRPr lang="de-DE" dirty="0"/>
          </a:p>
        </p:txBody>
      </p:sp>
      <p:pic>
        <p:nvPicPr>
          <p:cNvPr id="7" name="Picture 2" descr="us capitol building dome with american flag - usa stock-fotos und bilder">
            <a:extLst>
              <a:ext uri="{FF2B5EF4-FFF2-40B4-BE49-F238E27FC236}">
                <a16:creationId xmlns:a16="http://schemas.microsoft.com/office/drawing/2014/main" id="{E9AEA8AB-3240-B8C2-7BF5-1085131E26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68" b="11387"/>
          <a:stretch/>
        </p:blipFill>
        <p:spPr bwMode="auto">
          <a:xfrm>
            <a:off x="629409" y="7604801"/>
            <a:ext cx="6297682" cy="22960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7">
            <a:extLst>
              <a:ext uri="{FF2B5EF4-FFF2-40B4-BE49-F238E27FC236}">
                <a16:creationId xmlns:a16="http://schemas.microsoft.com/office/drawing/2014/main" id="{E877A0F5-1A97-E57A-D299-49086D7EF7B6}"/>
              </a:ext>
            </a:extLst>
          </p:cNvPr>
          <p:cNvGraphicFramePr>
            <a:graphicFrameLocks noGrp="1"/>
          </p:cNvGraphicFramePr>
          <p:nvPr>
            <p:extLst>
              <p:ext uri="{D42A27DB-BD31-4B8C-83A1-F6EECF244321}">
                <p14:modId xmlns:p14="http://schemas.microsoft.com/office/powerpoint/2010/main" val="3325508587"/>
              </p:ext>
            </p:extLst>
          </p:nvPr>
        </p:nvGraphicFramePr>
        <p:xfrm>
          <a:off x="648000" y="1412675"/>
          <a:ext cx="6264275" cy="4086425"/>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609507">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de-DE" altLang="de-DE" sz="1116" b="1" kern="1200" dirty="0">
                          <a:solidFill>
                            <a:schemeClr val="tx1"/>
                          </a:solidFill>
                          <a:effectLst/>
                          <a:latin typeface="+mn-lt"/>
                          <a:ea typeface="+mn-ea"/>
                          <a:cs typeface="+mn-cs"/>
                        </a:rPr>
                        <a:t>Exploitation </a:t>
                      </a:r>
                      <a:r>
                        <a:rPr lang="de-DE" altLang="de-DE" sz="1116" b="1" kern="1200" dirty="0" err="1">
                          <a:solidFill>
                            <a:schemeClr val="tx1"/>
                          </a:solidFill>
                          <a:effectLst/>
                          <a:latin typeface="+mn-lt"/>
                          <a:ea typeface="+mn-ea"/>
                          <a:cs typeface="+mn-cs"/>
                        </a:rPr>
                        <a:t>of</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the</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momentum</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effect</a:t>
                      </a:r>
                      <a:r>
                        <a:rPr lang="de-DE" altLang="de-DE" sz="1116" b="1" kern="1200" dirty="0">
                          <a:solidFill>
                            <a:schemeClr val="tx1"/>
                          </a:solidFill>
                          <a:effectLst/>
                          <a:latin typeface="+mn-lt"/>
                          <a:ea typeface="+mn-ea"/>
                          <a:cs typeface="+mn-cs"/>
                        </a:rPr>
                        <a:t>, a </a:t>
                      </a:r>
                      <a:r>
                        <a:rPr lang="de-DE" altLang="de-DE" sz="1116" b="1" kern="1200" dirty="0" err="1">
                          <a:solidFill>
                            <a:schemeClr val="tx1"/>
                          </a:solidFill>
                          <a:effectLst/>
                          <a:latin typeface="+mn-lt"/>
                          <a:ea typeface="+mn-ea"/>
                          <a:cs typeface="+mn-cs"/>
                        </a:rPr>
                        <a:t>market</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anomaly</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based</a:t>
                      </a:r>
                      <a:r>
                        <a:rPr lang="de-DE" altLang="de-DE" sz="1116" b="1" kern="1200" dirty="0">
                          <a:solidFill>
                            <a:schemeClr val="tx1"/>
                          </a:solidFill>
                          <a:effectLst/>
                          <a:latin typeface="+mn-lt"/>
                          <a:ea typeface="+mn-ea"/>
                          <a:cs typeface="+mn-cs"/>
                        </a:rPr>
                        <a:t> on a p</a:t>
                      </a:r>
                      <a:r>
                        <a:rPr lang="en-GB" sz="1116" b="1" kern="1200" dirty="0" err="1">
                          <a:solidFill>
                            <a:schemeClr val="tx1"/>
                          </a:solidFill>
                          <a:effectLst/>
                          <a:latin typeface="+mn-lt"/>
                          <a:ea typeface="+mn-ea"/>
                          <a:cs typeface="+mn-cs"/>
                        </a:rPr>
                        <a:t>rofound</a:t>
                      </a:r>
                      <a:r>
                        <a:rPr lang="en-GB" sz="1116" b="1" kern="1200" dirty="0">
                          <a:solidFill>
                            <a:schemeClr val="tx1"/>
                          </a:solidFill>
                          <a:effectLst/>
                          <a:latin typeface="+mn-lt"/>
                          <a:ea typeface="+mn-ea"/>
                          <a:cs typeface="+mn-cs"/>
                        </a:rPr>
                        <a:t> economical basis</a:t>
                      </a:r>
                    </a:p>
                    <a:p>
                      <a:pPr algn="just"/>
                      <a:endParaRPr lang="en-GB" sz="1100"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en-US" altLang="de-DE" sz="1050" dirty="0">
                          <a:solidFill>
                            <a:schemeClr val="tx1"/>
                          </a:solidFill>
                        </a:rPr>
                        <a:t>Studies have proved for various time periods that markets move in trends. This market anomaly is called momentum effect and is caused by behavioral biases of market participants. </a:t>
                      </a:r>
                      <a:r>
                        <a:rPr lang="en-US" sz="1050" kern="1200" dirty="0">
                          <a:solidFill>
                            <a:schemeClr val="tx1"/>
                          </a:solidFill>
                          <a:effectLst/>
                          <a:latin typeface="+mn-lt"/>
                          <a:ea typeface="+mn-ea"/>
                          <a:cs typeface="+mn-cs"/>
                        </a:rPr>
                        <a:t>Our proprietary trend-following investment strategy is a diversified approach to invest in different market trends with the objective to capture these trends and generate a long-term outperformance.</a:t>
                      </a:r>
                      <a:endParaRPr lang="en-GB" altLang="de-DE" sz="1000" dirty="0">
                        <a:solidFill>
                          <a:schemeClr val="tx1"/>
                        </a:solidFill>
                      </a:endParaRPr>
                    </a:p>
                  </a:txBody>
                  <a:tcPr marL="108000" marR="180000" marT="72000" marB="144000">
                    <a:lnR w="57150">
                      <a:solidFill>
                        <a:srgbClr val="FFFFFF"/>
                      </a:solidFill>
                      <a:prstDash val="solid"/>
                    </a:lnR>
                    <a:lnB w="57150">
                      <a:solidFill>
                        <a:srgbClr val="FFFFFF"/>
                      </a:solidFill>
                      <a:prstDash val="solid"/>
                    </a:lnB>
                    <a:solidFill>
                      <a:srgbClr val="F7F2EE"/>
                    </a:solidFill>
                  </a:tcPr>
                </a:tc>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en-GB" altLang="de-DE" sz="1116" b="1" kern="1200" dirty="0">
                          <a:solidFill>
                            <a:schemeClr val="tx1"/>
                          </a:solidFill>
                          <a:effectLst/>
                          <a:latin typeface="+mn-lt"/>
                          <a:ea typeface="+mn-ea"/>
                          <a:cs typeface="+mn-cs"/>
                        </a:rPr>
                        <a:t>Rules-based investment process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Fully quantitative investment approach removing emotion from portfolio decisions. A systematic approach ensures that investments are made consistently and objectively, while also making the strategy transparent and repeatable.</a:t>
                      </a:r>
                      <a:endParaRPr lang="en-GB" altLang="de-DE" sz="1000" dirty="0">
                        <a:solidFill>
                          <a:schemeClr val="tx1"/>
                        </a:solidFill>
                      </a:endParaRPr>
                    </a:p>
                  </a:txBody>
                  <a:tcPr marL="108000" marR="180000" marT="72000" marB="144000">
                    <a:lnL w="57150" cap="flat" cmpd="sng" algn="ctr">
                      <a:solidFill>
                        <a:srgbClr val="FFFFFF"/>
                      </a:solidFill>
                      <a:prstDash val="solid"/>
                      <a:round/>
                      <a:headEnd type="none" w="med" len="med"/>
                      <a:tailEnd type="none" w="med" len="med"/>
                    </a:lnL>
                    <a:lnB w="57150" cap="flat" cmpd="sng" algn="ctr">
                      <a:solidFill>
                        <a:srgbClr val="FFFFFF"/>
                      </a:solidFill>
                      <a:prstDash val="solid"/>
                      <a:round/>
                      <a:headEnd type="none" w="med" len="med"/>
                      <a:tailEnd type="none" w="med" len="med"/>
                    </a:lnB>
                    <a:solidFill>
                      <a:srgbClr val="B4CEB4"/>
                    </a:solidFill>
                  </a:tcPr>
                </a:tc>
                <a:extLst>
                  <a:ext uri="{0D108BD9-81ED-4DB2-BD59-A6C34878D82A}">
                    <a16:rowId xmlns:a16="http://schemas.microsoft.com/office/drawing/2014/main" val="10000"/>
                  </a:ext>
                </a:extLst>
              </a:tr>
              <a:tr h="1407539">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en-US" altLang="de-DE" sz="1116" b="1" kern="1200" dirty="0">
                          <a:solidFill>
                            <a:schemeClr val="bg1"/>
                          </a:solidFill>
                          <a:effectLst/>
                          <a:latin typeface="+mn-lt"/>
                          <a:ea typeface="+mn-ea"/>
                          <a:cs typeface="+mn-cs"/>
                        </a:rPr>
                        <a:t>Active Risk Management at the core of the strategy</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en-US" altLang="de-DE" sz="1050" b="0" kern="1200" dirty="0">
                          <a:solidFill>
                            <a:schemeClr val="bg1"/>
                          </a:solidFill>
                          <a:effectLst/>
                          <a:latin typeface="+mn-lt"/>
                          <a:ea typeface="+mn-ea"/>
                          <a:cs typeface="+mn-cs"/>
                        </a:rPr>
                        <a:t>The quantitative model rates equities based on a smart momentum strategy which involves a strong focus on diversification and risk management by applying various constraints in the portfolio optimization in order to avoid classic pitfalls of momentum investing like trend reversal and concentration risks.</a:t>
                      </a:r>
                      <a:endParaRPr lang="en-US" sz="1050" b="0" kern="1200" dirty="0">
                        <a:solidFill>
                          <a:schemeClr val="bg1"/>
                        </a:solidFill>
                        <a:effectLst/>
                        <a:latin typeface="+mn-lt"/>
                        <a:ea typeface="+mn-ea"/>
                        <a:cs typeface="+mn-cs"/>
                      </a:endParaRPr>
                    </a:p>
                  </a:txBody>
                  <a:tcPr marL="108000" marR="0" marT="72000" marB="144000" anchor="ctr">
                    <a:lnR w="57150">
                      <a:solidFill>
                        <a:srgbClr val="FFFFFF"/>
                      </a:solidFill>
                      <a:prstDash val="solid"/>
                    </a:lnR>
                    <a:lnT w="57150">
                      <a:solidFill>
                        <a:srgbClr val="FFFFFF"/>
                      </a:solidFill>
                      <a:prstDash val="solid"/>
                    </a:lnT>
                    <a:solidFill>
                      <a:srgbClr val="55A185"/>
                    </a:solidFill>
                  </a:tcPr>
                </a:tc>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en-GB" altLang="de-DE" sz="1116" b="1" kern="1200" dirty="0">
                          <a:solidFill>
                            <a:schemeClr val="bg1"/>
                          </a:solidFill>
                          <a:effectLst/>
                          <a:latin typeface="+mn-lt"/>
                          <a:ea typeface="+mn-ea"/>
                          <a:cs typeface="+mn-cs"/>
                        </a:rPr>
                        <a:t>Stable management team including the founders of the quantitative model</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en-US" altLang="de-DE" sz="1050" kern="1200" dirty="0">
                          <a:solidFill>
                            <a:schemeClr val="bg1"/>
                          </a:solidFill>
                          <a:latin typeface="+mn-lt"/>
                          <a:ea typeface="+mn-ea"/>
                          <a:cs typeface="+mn-cs"/>
                        </a:rPr>
                        <a:t>Stefan Braun and Karsten Seier, the developers of the strategy more than 20 years ago, successfully managed the fund and through the various market cycles and are still managing the portfolio today. </a:t>
                      </a:r>
                      <a:endParaRPr lang="en-US" sz="1050" kern="1200" dirty="0">
                        <a:solidFill>
                          <a:schemeClr val="bg1"/>
                        </a:solidFill>
                        <a:latin typeface="+mn-lt"/>
                        <a:ea typeface="+mn-ea"/>
                        <a:cs typeface="+mn-cs"/>
                      </a:endParaRPr>
                    </a:p>
                  </a:txBody>
                  <a:tcPr marL="108000" marR="0" marT="72000" marB="144000">
                    <a:lnL w="57150" cap="flat" cmpd="sng" algn="ctr">
                      <a:solidFill>
                        <a:srgbClr val="FFFFFF"/>
                      </a:solidFill>
                      <a:prstDash val="solid"/>
                      <a:round/>
                      <a:headEnd type="none" w="med" len="med"/>
                      <a:tailEnd type="none" w="med" len="med"/>
                    </a:lnL>
                    <a:lnT w="57150" cap="flat" cmpd="sng" algn="ctr">
                      <a:solidFill>
                        <a:srgbClr val="FFFFFF"/>
                      </a:solidFill>
                      <a:prstDash val="solid"/>
                      <a:round/>
                      <a:headEnd type="none" w="med" len="med"/>
                      <a:tailEnd type="none" w="med" len="med"/>
                    </a:lnT>
                    <a:solidFill>
                      <a:srgbClr val="474A4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766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General </a:t>
            </a:r>
            <a:r>
              <a:rPr lang="fr-FR" i="1" dirty="0" err="1">
                <a:latin typeface="Libre Baskerville" panose="02000000000000000000" pitchFamily="2" charset="0"/>
              </a:rPr>
              <a:t>characteristics</a:t>
            </a:r>
            <a:endParaRPr lang="fr-FR" i="1" dirty="0">
              <a:latin typeface="Libre Baskerville" panose="02000000000000000000" pitchFamily="2" charset="0"/>
            </a:endParaRP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54050" y="9731375"/>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50" spc="-10" dirty="0">
                <a:solidFill>
                  <a:srgbClr val="272529"/>
                </a:solidFill>
                <a:latin typeface="Lato-Light"/>
                <a:cs typeface="Lato-Light"/>
              </a:rPr>
              <a:t>Portfolio management </a:t>
            </a:r>
            <a:r>
              <a:rPr lang="fr-FR" sz="750" spc="-10" dirty="0" err="1">
                <a:solidFill>
                  <a:srgbClr val="272529"/>
                </a:solidFill>
                <a:latin typeface="Lato-Light"/>
                <a:cs typeface="Lato-Light"/>
              </a:rPr>
              <a:t>company</a:t>
            </a:r>
            <a:r>
              <a:rPr lang="fr-FR" sz="750" spc="-10" dirty="0">
                <a:solidFill>
                  <a:srgbClr val="272529"/>
                </a:solidFill>
                <a:latin typeface="Lato-Light"/>
                <a:cs typeface="Lato-Light"/>
              </a:rPr>
              <a:t> </a:t>
            </a:r>
            <a:r>
              <a:rPr lang="fr-FR" sz="750" spc="-10" dirty="0" err="1">
                <a:solidFill>
                  <a:srgbClr val="272529"/>
                </a:solidFill>
                <a:latin typeface="Lato-Light"/>
                <a:cs typeface="Lato-Light"/>
              </a:rPr>
              <a:t>approved</a:t>
            </a:r>
            <a:r>
              <a:rPr lang="fr-FR" sz="750" spc="-10" dirty="0">
                <a:solidFill>
                  <a:srgbClr val="272529"/>
                </a:solidFill>
                <a:latin typeface="Lato-Light"/>
                <a:cs typeface="Lato-Light"/>
              </a:rPr>
              <a:t> by the Autorité des Marchés Financiers </a:t>
            </a:r>
            <a:r>
              <a:rPr lang="fr-FR" sz="750" spc="-10" dirty="0" err="1">
                <a:solidFill>
                  <a:srgbClr val="272529"/>
                </a:solidFill>
                <a:latin typeface="Lato-Light"/>
                <a:cs typeface="Lato-Light"/>
              </a:rPr>
              <a:t>under</a:t>
            </a:r>
            <a:r>
              <a:rPr lang="fr-FR" sz="750" spc="-10" dirty="0">
                <a:solidFill>
                  <a:srgbClr val="272529"/>
                </a:solidFill>
                <a:latin typeface="Lato-Light"/>
                <a:cs typeface="Lato-Light"/>
              </a:rPr>
              <a:t> GP 99011. </a:t>
            </a:r>
            <a:br>
              <a:rPr lang="fr-FR" sz="750" spc="-10" dirty="0">
                <a:solidFill>
                  <a:srgbClr val="272529"/>
                </a:solidFill>
                <a:latin typeface="Lato-Light"/>
                <a:cs typeface="Lato-Light"/>
              </a:rPr>
            </a:br>
            <a:r>
              <a:rPr lang="fr-FR" sz="750" spc="-10" dirty="0">
                <a:solidFill>
                  <a:srgbClr val="272529"/>
                </a:solidFill>
                <a:latin typeface="Lato-Light"/>
                <a:cs typeface="Lato-Light"/>
              </a:rPr>
              <a:t>Société par actions simplifiée </a:t>
            </a:r>
            <a:r>
              <a:rPr lang="fr-FR" sz="750" spc="-10" dirty="0" err="1">
                <a:solidFill>
                  <a:srgbClr val="272529"/>
                </a:solidFill>
                <a:latin typeface="Lato-Light"/>
                <a:cs typeface="Lato-Light"/>
              </a:rPr>
              <a:t>with</a:t>
            </a:r>
            <a:r>
              <a:rPr lang="fr-FR" sz="750" spc="-10" dirty="0">
                <a:solidFill>
                  <a:srgbClr val="272529"/>
                </a:solidFill>
                <a:latin typeface="Lato-Light"/>
                <a:cs typeface="Lato-Light"/>
              </a:rPr>
              <a:t> capital of € 21,500,000. Trade </a:t>
            </a:r>
            <a:r>
              <a:rPr lang="fr-FR" sz="750" spc="-10" dirty="0" err="1">
                <a:solidFill>
                  <a:srgbClr val="272529"/>
                </a:solidFill>
                <a:latin typeface="Lato-Light"/>
                <a:cs typeface="Lato-Light"/>
              </a:rPr>
              <a:t>Register</a:t>
            </a:r>
            <a:r>
              <a:rPr lang="fr-FR" sz="750" spc="-10" dirty="0">
                <a:solidFill>
                  <a:srgbClr val="272529"/>
                </a:solidFill>
                <a:latin typeface="Lato-Light"/>
                <a:cs typeface="Lato-Light"/>
              </a:rPr>
              <a:t> (RCS) 340 902 857 Paris.</a:t>
            </a:r>
            <a:br>
              <a:rPr lang="fr-FR" sz="750" spc="-10" dirty="0">
                <a:solidFill>
                  <a:srgbClr val="272529"/>
                </a:solidFill>
                <a:latin typeface="Lato-Light"/>
                <a:cs typeface="Lato-Light"/>
              </a:rPr>
            </a:br>
            <a:r>
              <a:rPr lang="fr-FR" sz="750" spc="-10" dirty="0">
                <a:solidFill>
                  <a:srgbClr val="272529"/>
                </a:solidFill>
                <a:latin typeface="Lato-Light"/>
                <a:cs typeface="Lato-Light"/>
              </a:rPr>
              <a:t>12 boulevard de la Madeleine · 75440 Paris Cedex 09 France · Phone: +33 (0)1 44 51 85 00 </a:t>
            </a:r>
            <a:r>
              <a:rPr lang="fr-FR" sz="800" spc="-10" dirty="0">
                <a:solidFill>
                  <a:srgbClr val="272529"/>
                </a:solidFill>
                <a:latin typeface="Lato-Light"/>
                <a:cs typeface="Lato-Light"/>
              </a:rPr>
              <a:t>· </a:t>
            </a:r>
            <a:r>
              <a:rPr lang="de-DE" sz="800" b="1" u="sng" spc="-10" dirty="0">
                <a:solidFill>
                  <a:schemeClr val="accent5"/>
                </a:solidFill>
                <a:latin typeface="Lato"/>
              </a:rPr>
              <a:t>www.am.oddo-bhf.com</a:t>
            </a:r>
            <a:endParaRPr lang="de-DE" sz="900" b="1" u="sng" spc="-10" dirty="0">
              <a:solidFill>
                <a:schemeClr val="accent5"/>
              </a:solidFill>
              <a:latin typeface="Lato"/>
            </a:endParaRPr>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6261100"/>
            <a:ext cx="6264000" cy="3354765"/>
          </a:xfrm>
        </p:spPr>
        <p:txBody>
          <a:bodyPr/>
          <a:lstStyle/>
          <a:p>
            <a:pPr marL="12700" marR="8890" algn="just"/>
            <a:r>
              <a:rPr lang="en-US" sz="750" dirty="0">
                <a:solidFill>
                  <a:srgbClr val="272529"/>
                </a:solidFill>
                <a:latin typeface="Lato-Light"/>
                <a:cs typeface="Lato-Light"/>
              </a:rPr>
              <a:t>ODDO BHF AM is the asset management division of the ODDO BHF Group. It is the common brand of three legally separate asset management companies: ODDO BHF AM SAS (France), ODDO BHF  AM GmbH (Germany) and ODDO BHF  AM Lux (Luxembourg).</a:t>
            </a:r>
          </a:p>
          <a:p>
            <a:pPr marL="12700" marR="8890" algn="just"/>
            <a:r>
              <a:rPr lang="en-US" sz="750" dirty="0">
                <a:solidFill>
                  <a:srgbClr val="272529"/>
                </a:solidFill>
                <a:latin typeface="Lato-Light"/>
                <a:cs typeface="Lato-Light"/>
              </a:rPr>
              <a:t>This document has been drawn up by ODDO BHF ASSET MANAGEMENT SAS. for market communication. Its communication to any investor is the exclusive responsibility of each distributor or advisor with the exception of Belgium, where this document is intended exclusively for distributors and may not be distributed to non-professional clients.</a:t>
            </a:r>
          </a:p>
          <a:p>
            <a:pPr marL="12700" marR="8890" algn="just"/>
            <a:r>
              <a:rPr lang="en-US" sz="750" b="1" dirty="0">
                <a:solidFill>
                  <a:srgbClr val="272529"/>
                </a:solidFill>
                <a:latin typeface="Lato-Light"/>
                <a:cs typeface="Lato-Light"/>
              </a:rPr>
              <a:t>Potential investors should consult an investment advisor before subscribing to the fund. The investor is informed that the fund presents a risk of capital loss, but also many risks linked to the financial instruments/strategies in the portfolio. In case of subscription, investors must read the Key Information Document (KID) and the fund’s prospectus in order to acquaint themselves with the detailed nature of any risks incurred and all costs. </a:t>
            </a:r>
            <a:r>
              <a:rPr lang="en-US" sz="750" dirty="0">
                <a:solidFill>
                  <a:srgbClr val="272529"/>
                </a:solidFill>
                <a:latin typeface="Lato-Light"/>
                <a:cs typeface="Lato-Light"/>
              </a:rPr>
              <a:t>The value of the investment may vary both upwards and downwards and may not be returned in full. The investment must be made in accordance with investors’ investment objectives, their investment horizon and their capacity to deal with the risk arising from the transaction. ODDO BHF ASSET MANAGEMENT SAS cannot be held responsible for any direct or indirect damages resulting from the use of this document or the information contained in it. This information is provided for indicative purposes and may be modified at any moment without prior notice. </a:t>
            </a:r>
          </a:p>
          <a:p>
            <a:pPr marL="12700" marR="8890" algn="just"/>
            <a:r>
              <a:rPr lang="en-US" sz="750" dirty="0">
                <a:solidFill>
                  <a:srgbClr val="272529"/>
                </a:solidFill>
                <a:latin typeface="Lato-Light"/>
                <a:cs typeface="Lato-Light"/>
              </a:rPr>
              <a:t>Any opinions presented in this document result from our market forecasts on the publication date. They are subject to change according to market conditions and ODDO BHF ASSET MANAGEMENT SAS shall not in any case be held contractually liable for them. The net asset values presented in this document are provided for indicative purposes only. Only the net asset value marked on the transaction statement and the securities account statement is authoritative. Subscriptions and redemptions of mutual funds are processed at an unknown asset value.</a:t>
            </a:r>
          </a:p>
          <a:p>
            <a:pPr marL="12700" marR="8890" algn="just"/>
            <a:r>
              <a:rPr lang="en-US" sz="750" dirty="0">
                <a:solidFill>
                  <a:srgbClr val="272529"/>
                </a:solidFill>
                <a:latin typeface="Lato-Light"/>
                <a:cs typeface="Lato-Light"/>
              </a:rPr>
              <a:t>A summary of investor rights is available free of charge in electronic form in English language on the website at :</a:t>
            </a:r>
          </a:p>
          <a:p>
            <a:pPr marL="12700" marR="8890" algn="just"/>
            <a:r>
              <a:rPr lang="en-US" sz="750" dirty="0">
                <a:solidFill>
                  <a:srgbClr val="272529"/>
                </a:solidFill>
                <a:latin typeface="Lato-Light"/>
                <a:cs typeface="Lato-Light"/>
              </a:rPr>
              <a:t>https://am.oddo-bhf.com/FRANCE/en/non_professional_investor/infos_reglementaire</a:t>
            </a:r>
          </a:p>
          <a:p>
            <a:pPr marL="12700" marR="8890" algn="just"/>
            <a:r>
              <a:rPr lang="en-US" sz="750" dirty="0">
                <a:solidFill>
                  <a:srgbClr val="272529"/>
                </a:solidFill>
                <a:latin typeface="Lato-Light"/>
                <a:cs typeface="Lato-Light"/>
              </a:rPr>
              <a:t>The fund may have been authorized for distribution in different EU member states. Investors are advised to the fact that the management company may decide to withdraw with the arrangements it has made for the distribution of the units of the fund in accordance with Article 93a of Directive 2009/65/EC and Article 32a of Directive 2011/61/EU.</a:t>
            </a:r>
          </a:p>
          <a:p>
            <a:pPr marL="12700" marR="8890" algn="just"/>
            <a:r>
              <a:rPr lang="en-US" sz="750" dirty="0">
                <a:solidFill>
                  <a:srgbClr val="272529"/>
                </a:solidFill>
                <a:latin typeface="Lato-Light"/>
                <a:cs typeface="Lato-Light"/>
              </a:rPr>
              <a:t>The complaints handling policy is available on our website am.oddo-bhf.com in the regulatory information section. Customer complaints can be addressed in the first instance to the following e-mail address: service_client@oddo-bhf.com </a:t>
            </a:r>
            <a:r>
              <a:rPr lang="en-US" sz="750" b="1" dirty="0">
                <a:solidFill>
                  <a:srgbClr val="272529"/>
                </a:solidFill>
                <a:latin typeface="Lato-Light"/>
                <a:cs typeface="Lato-Light"/>
              </a:rPr>
              <a:t>(or directly to the Consumer Mediation Service: http://mediationconsommateur.be (ONLY FOR BELGIUM)).</a:t>
            </a:r>
          </a:p>
          <a:p>
            <a:pPr marL="12700" marR="8890" algn="just"/>
            <a:r>
              <a:rPr lang="en-US" sz="750" dirty="0">
                <a:solidFill>
                  <a:srgbClr val="272529"/>
                </a:solidFill>
                <a:latin typeface="Lato-Light"/>
                <a:cs typeface="Lato-Light"/>
              </a:rPr>
              <a:t>The Key Information Document (FR, ENG, GER, ESP) and the prospectus (FR, ENG, GER) are available free of charge from ODDO BHF ASSET MANAGEMENT SAS or at am.oddo-bhf.com or at authorized distributors. The annual and interim reports are available free of charge from ODDO BHF ASSET MANAGEMENT SAS or on its internet site am.oddo-bhf.com.</a:t>
            </a:r>
          </a:p>
          <a:p>
            <a:pPr marL="12700" marR="8890" algn="just"/>
            <a:r>
              <a:rPr lang="en-US" sz="750" dirty="0">
                <a:solidFill>
                  <a:srgbClr val="272529"/>
                </a:solidFill>
                <a:latin typeface="Lato-Light"/>
                <a:cs typeface="Lato-Light"/>
              </a:rPr>
              <a:t>The fund is licensed for sale in Switzerland. The Key Information Document, the prospectus, the annual and interim reports for Switzerland can be obtained free of charge from the Swiss Representative and paying agent,</a:t>
            </a:r>
            <a:r>
              <a:rPr lang="fr-FR" sz="750" dirty="0">
                <a:solidFill>
                  <a:srgbClr val="272529"/>
                </a:solidFill>
                <a:latin typeface="Lato-Light"/>
                <a:cs typeface="Lato-Light"/>
              </a:rPr>
              <a:t> </a:t>
            </a:r>
            <a:r>
              <a:rPr lang="fr-FR" sz="750" dirty="0"/>
              <a:t>RBC INVESTOR SERVICES BANK, succursale de Zürich, </a:t>
            </a:r>
            <a:r>
              <a:rPr lang="fr-FR" sz="750" dirty="0" err="1"/>
              <a:t>Bleicherweg</a:t>
            </a:r>
            <a:r>
              <a:rPr lang="fr-FR" sz="750" dirty="0"/>
              <a:t> 7, 8027 Zürich</a:t>
            </a:r>
            <a:r>
              <a:rPr lang="fr-FR" dirty="0"/>
              <a:t>.</a:t>
            </a:r>
          </a:p>
        </p:txBody>
      </p:sp>
      <p:graphicFrame>
        <p:nvGraphicFramePr>
          <p:cNvPr id="6" name="Tableau 18">
            <a:extLst>
              <a:ext uri="{FF2B5EF4-FFF2-40B4-BE49-F238E27FC236}">
                <a16:creationId xmlns:a16="http://schemas.microsoft.com/office/drawing/2014/main" id="{2D7E0794-EA79-4B47-B348-063877CCC428}"/>
              </a:ext>
            </a:extLst>
          </p:cNvPr>
          <p:cNvGraphicFramePr>
            <a:graphicFrameLocks noGrp="1"/>
          </p:cNvGraphicFramePr>
          <p:nvPr>
            <p:extLst>
              <p:ext uri="{D42A27DB-BD31-4B8C-83A1-F6EECF244321}">
                <p14:modId xmlns:p14="http://schemas.microsoft.com/office/powerpoint/2010/main" val="3235219750"/>
              </p:ext>
            </p:extLst>
          </p:nvPr>
        </p:nvGraphicFramePr>
        <p:xfrm>
          <a:off x="654050" y="1155700"/>
          <a:ext cx="6248402" cy="4974731"/>
        </p:xfrm>
        <a:graphic>
          <a:graphicData uri="http://schemas.openxmlformats.org/drawingml/2006/table">
            <a:tbl>
              <a:tblPr firstRow="1" bandRow="1">
                <a:tableStyleId>{5C22544A-7EE6-4342-B048-85BDC9FD1C3A}</a:tableStyleId>
              </a:tblPr>
              <a:tblGrid>
                <a:gridCol w="1074406">
                  <a:extLst>
                    <a:ext uri="{9D8B030D-6E8A-4147-A177-3AD203B41FA5}">
                      <a16:colId xmlns:a16="http://schemas.microsoft.com/office/drawing/2014/main" val="860466313"/>
                    </a:ext>
                  </a:extLst>
                </a:gridCol>
                <a:gridCol w="1293499">
                  <a:extLst>
                    <a:ext uri="{9D8B030D-6E8A-4147-A177-3AD203B41FA5}">
                      <a16:colId xmlns:a16="http://schemas.microsoft.com/office/drawing/2014/main" val="3258153561"/>
                    </a:ext>
                  </a:extLst>
                </a:gridCol>
                <a:gridCol w="1293499">
                  <a:extLst>
                    <a:ext uri="{9D8B030D-6E8A-4147-A177-3AD203B41FA5}">
                      <a16:colId xmlns:a16="http://schemas.microsoft.com/office/drawing/2014/main" val="2061922529"/>
                    </a:ext>
                  </a:extLst>
                </a:gridCol>
                <a:gridCol w="1293499">
                  <a:extLst>
                    <a:ext uri="{9D8B030D-6E8A-4147-A177-3AD203B41FA5}">
                      <a16:colId xmlns:a16="http://schemas.microsoft.com/office/drawing/2014/main" val="3669001782"/>
                    </a:ext>
                  </a:extLst>
                </a:gridCol>
                <a:gridCol w="1293499">
                  <a:extLst>
                    <a:ext uri="{9D8B030D-6E8A-4147-A177-3AD203B41FA5}">
                      <a16:colId xmlns:a16="http://schemas.microsoft.com/office/drawing/2014/main" val="1774444309"/>
                    </a:ext>
                  </a:extLst>
                </a:gridCol>
              </a:tblGrid>
              <a:tr h="162000">
                <a:tc>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err="1">
                          <a:solidFill>
                            <a:schemeClr val="lt1"/>
                          </a:solidFill>
                          <a:effectLst/>
                          <a:latin typeface="+mj-lt"/>
                          <a:ea typeface="+mn-ea"/>
                          <a:cs typeface="+mn-cs"/>
                        </a:rPr>
                        <a:t>Fund</a:t>
                      </a:r>
                      <a:r>
                        <a:rPr lang="fr-FR" sz="700" b="0" kern="1200" dirty="0">
                          <a:solidFill>
                            <a:schemeClr val="lt1"/>
                          </a:solidFill>
                          <a:effectLst/>
                          <a:latin typeface="+mj-lt"/>
                          <a:ea typeface="+mn-ea"/>
                          <a:cs typeface="+mn-cs"/>
                        </a:rPr>
                        <a:t> </a:t>
                      </a:r>
                      <a:r>
                        <a:rPr lang="fr-FR" sz="700" b="0" kern="1200" dirty="0" err="1">
                          <a:solidFill>
                            <a:schemeClr val="lt1"/>
                          </a:solidFill>
                          <a:effectLst/>
                          <a:latin typeface="+mj-lt"/>
                          <a:ea typeface="+mn-ea"/>
                          <a:cs typeface="+mn-cs"/>
                        </a:rPr>
                        <a:t>name</a:t>
                      </a: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gridSpan="4">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ODDO BHF Algo Trend US</a:t>
                      </a: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1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noProof="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Benchmark index</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nl-NL" sz="700" b="0" i="0" u="none" strike="noStrike" kern="1200" noProof="0" dirty="0">
                          <a:solidFill>
                            <a:schemeClr val="tx1"/>
                          </a:solidFill>
                          <a:effectLst/>
                          <a:latin typeface="+mj-lt"/>
                          <a:ea typeface="+mn-ea"/>
                          <a:cs typeface="Arial" pitchFamily="34" charset="0"/>
                        </a:rPr>
                        <a:t>S&amp;P 500 EUR Net Total</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12217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Investment objective</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US" sz="700" b="0" i="0" u="none" strike="noStrike" kern="1200" noProof="0" dirty="0">
                          <a:solidFill>
                            <a:schemeClr val="tx1"/>
                          </a:solidFill>
                          <a:effectLst/>
                          <a:latin typeface="+mj-lt"/>
                          <a:ea typeface="+mn-ea"/>
                          <a:cs typeface="+mn-cs"/>
                        </a:rPr>
                        <a:t>The Sub-Fund is actively managed and aims to generate a sustainable return out of income from growth in investments in securities while keeping financial risk low. The Sub-Fund’s benchmark is S&amp;P 500 NR (Net Return) in EUR, dividend reinvested. The Sub-Fund does not precisely track this index but aims to outperform it and the Sub-Fund’s performance can therefore deviate substantially – both positively and negatively – from the benchmark.</a:t>
                      </a: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9303919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noProof="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Recommended investment horizon</a:t>
                      </a:r>
                      <a:endPar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algn="l" defTabSz="520980" rtl="0" eaLnBrk="1" fontAlgn="ctr" latinLnBrk="0" hangingPunct="1"/>
                      <a:r>
                        <a:rPr lang="en-GB" sz="700" b="0" i="0" u="none" strike="noStrike" kern="1200" noProof="0" dirty="0">
                          <a:solidFill>
                            <a:schemeClr val="tx1"/>
                          </a:solidFill>
                          <a:effectLst/>
                          <a:latin typeface="+mj-lt"/>
                          <a:ea typeface="+mn-ea"/>
                          <a:cs typeface="Arial" pitchFamily="34" charset="0"/>
                        </a:rPr>
                        <a:t>5 years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874001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Inception date</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effectLst/>
                          <a:latin typeface="+mj-lt"/>
                          <a:cs typeface="Arial" pitchFamily="34" charset="0"/>
                        </a:rPr>
                        <a:t>16/07/2018</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8690353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US"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Eligibility for the equity savings scheme PEA</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No</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17923090"/>
                  </a:ext>
                </a:extLst>
              </a:tr>
              <a:tr h="162000">
                <a:tc>
                  <a:txBody>
                    <a:bodyPr/>
                    <a:lstStyle/>
                    <a:p>
                      <a:pPr marL="0" marR="0" lvl="0" indent="0" algn="l"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Class of </a:t>
                      </a:r>
                      <a:r>
                        <a:rPr lang="fr-FR" sz="700" kern="1200" dirty="0" err="1">
                          <a:solidFill>
                            <a:schemeClr val="bg1"/>
                          </a:solidFill>
                          <a:effectLst/>
                          <a:latin typeface="+mj-lt"/>
                          <a:ea typeface="+mn-ea"/>
                          <a:cs typeface="+mn-cs"/>
                        </a:rPr>
                        <a:t>units</a:t>
                      </a:r>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CR-EUR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CI-EUR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err="1">
                          <a:solidFill>
                            <a:schemeClr val="bg1"/>
                          </a:solidFill>
                          <a:effectLst/>
                          <a:latin typeface="+mj-lt"/>
                          <a:ea typeface="+mn-ea"/>
                          <a:cs typeface="+mn-cs"/>
                        </a:rPr>
                        <a:t>CIw</a:t>
                      </a:r>
                      <a:r>
                        <a:rPr lang="fr-FR" sz="700" kern="1200" dirty="0">
                          <a:solidFill>
                            <a:schemeClr val="bg1"/>
                          </a:solidFill>
                          <a:effectLst/>
                          <a:latin typeface="+mj-lt"/>
                          <a:ea typeface="+mn-ea"/>
                          <a:cs typeface="+mn-cs"/>
                        </a:rPr>
                        <a:t>-EUR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CN-EUR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124607202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ISIN code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a:lnSpc>
                          <a:spcPct val="107000"/>
                        </a:lnSpc>
                        <a:spcAft>
                          <a:spcPts val="0"/>
                        </a:spcAft>
                      </a:pPr>
                      <a:r>
                        <a:rPr lang="fr-FR" sz="700" kern="1200" dirty="0">
                          <a:solidFill>
                            <a:schemeClr val="tx1"/>
                          </a:solidFill>
                          <a:latin typeface="+mj-lt"/>
                          <a:ea typeface="+mn-ea"/>
                          <a:cs typeface="Arial" charset="0"/>
                        </a:rPr>
                        <a:t>LU1833929729</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LU1833929307</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GB" sz="700" kern="1200" noProof="0" dirty="0">
                          <a:solidFill>
                            <a:schemeClr val="tx1"/>
                          </a:solidFill>
                          <a:latin typeface="+mj-lt"/>
                          <a:ea typeface="+mn-ea"/>
                          <a:cs typeface="Arial" charset="0"/>
                        </a:rPr>
                        <a:t>LU1833929992</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LU1833929216</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94014354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Currency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EUR</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24640248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Dividend policy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9319499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Minimum initial subscription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0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81770513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Subscription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68492467"/>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Management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maximum of 1.20%</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of 0.60%,</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of 0.70%</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of 0.75%,</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163415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Redemption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a:solidFill>
                            <a:schemeClr val="tx1"/>
                          </a:solidFill>
                          <a:latin typeface="+mj-lt"/>
                          <a:ea typeface="+mn-ea"/>
                          <a:cs typeface="Arial" charset="0"/>
                        </a:rPr>
                        <a:t>None</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a:solidFill>
                            <a:schemeClr val="tx1"/>
                          </a:solidFill>
                          <a:latin typeface="+mj-lt"/>
                          <a:ea typeface="+mn-ea"/>
                          <a:cs typeface="Arial" charset="0"/>
                        </a:rPr>
                        <a:t>None</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a:solidFill>
                            <a:schemeClr val="tx1"/>
                          </a:solidFill>
                          <a:latin typeface="+mj-lt"/>
                          <a:ea typeface="+mn-ea"/>
                          <a:cs typeface="Arial" charset="0"/>
                        </a:rPr>
                        <a:t>None</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a:solidFill>
                            <a:schemeClr val="tx1"/>
                          </a:solidFill>
                          <a:latin typeface="+mj-lt"/>
                          <a:ea typeface="+mn-ea"/>
                          <a:cs typeface="Arial" charset="0"/>
                        </a:rPr>
                        <a:t>None</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4589305"/>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Performance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en-US" sz="700" kern="1200" dirty="0">
                          <a:solidFill>
                            <a:schemeClr val="tx1"/>
                          </a:solidFill>
                          <a:latin typeface="+mj-lt"/>
                          <a:ea typeface="+mn-ea"/>
                          <a:cs typeface="Arial" charset="0"/>
                        </a:rPr>
                        <a:t>A maximum of 10% of the Sub-Fund’s </a:t>
                      </a:r>
                      <a:r>
                        <a:rPr lang="de-DE" sz="700" kern="1200" dirty="0" err="1">
                          <a:solidFill>
                            <a:schemeClr val="tx1"/>
                          </a:solidFill>
                          <a:latin typeface="+mj-lt"/>
                          <a:ea typeface="+mn-ea"/>
                          <a:cs typeface="Arial" charset="0"/>
                        </a:rPr>
                        <a:t>outperformance</a:t>
                      </a:r>
                      <a:r>
                        <a:rPr lang="de-DE" sz="700" kern="1200" dirty="0">
                          <a:solidFill>
                            <a:schemeClr val="tx1"/>
                          </a:solidFill>
                          <a:latin typeface="+mj-lt"/>
                          <a:ea typeface="+mn-ea"/>
                          <a:cs typeface="Arial" charset="0"/>
                        </a:rPr>
                        <a:t> relative </a:t>
                      </a:r>
                      <a:r>
                        <a:rPr lang="de-DE" sz="700" kern="1200" dirty="0" err="1">
                          <a:solidFill>
                            <a:schemeClr val="tx1"/>
                          </a:solidFill>
                          <a:latin typeface="+mj-lt"/>
                          <a:ea typeface="+mn-ea"/>
                          <a:cs typeface="Arial" charset="0"/>
                        </a:rPr>
                        <a:t>to</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r>
                        <a:rPr lang="de-DE" sz="700" kern="1200" dirty="0">
                          <a:solidFill>
                            <a:schemeClr val="tx1"/>
                          </a:solidFill>
                          <a:latin typeface="+mj-lt"/>
                          <a:ea typeface="+mn-ea"/>
                          <a:cs typeface="Arial" charset="0"/>
                        </a:rPr>
                        <a:t> benchmark </a:t>
                      </a:r>
                      <a:r>
                        <a:rPr lang="de-DE" sz="700" kern="1200" dirty="0" err="1">
                          <a:solidFill>
                            <a:schemeClr val="tx1"/>
                          </a:solidFill>
                          <a:latin typeface="+mj-lt"/>
                          <a:ea typeface="+mn-ea"/>
                          <a:cs typeface="Arial" charset="0"/>
                        </a:rPr>
                        <a:t>index</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past</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underperformance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over</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previous</a:t>
                      </a:r>
                      <a:r>
                        <a:rPr lang="de-DE" sz="700" kern="1200" dirty="0">
                          <a:solidFill>
                            <a:schemeClr val="tx1"/>
                          </a:solidFill>
                          <a:latin typeface="+mj-lt"/>
                          <a:ea typeface="+mn-ea"/>
                          <a:cs typeface="Arial" charset="0"/>
                        </a:rPr>
                        <a:t> </a:t>
                      </a:r>
                      <a:r>
                        <a:rPr lang="en-US" sz="700" kern="1200" dirty="0">
                          <a:solidFill>
                            <a:schemeClr val="tx1"/>
                          </a:solidFill>
                          <a:latin typeface="+mj-lt"/>
                          <a:ea typeface="+mn-ea"/>
                          <a:cs typeface="Arial" charset="0"/>
                        </a:rPr>
                        <a:t>five years has been offset, and provided that the absolute return is </a:t>
                      </a:r>
                      <a:r>
                        <a:rPr lang="de-DE" sz="700" kern="1200" dirty="0">
                          <a:solidFill>
                            <a:schemeClr val="tx1"/>
                          </a:solidFill>
                          <a:latin typeface="+mj-lt"/>
                          <a:ea typeface="+mn-ea"/>
                          <a:cs typeface="Arial" charset="0"/>
                        </a:rPr>
                        <a:t>positive.</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just" defTabSz="914400" rtl="0" eaLnBrk="1" latinLnBrk="0" hangingPunct="1"/>
                      <a:r>
                        <a:rPr lang="en-US" sz="700" kern="1200" dirty="0">
                          <a:solidFill>
                            <a:schemeClr val="tx1"/>
                          </a:solidFill>
                          <a:latin typeface="+mj-lt"/>
                          <a:ea typeface="+mn-ea"/>
                          <a:cs typeface="Arial" charset="0"/>
                        </a:rPr>
                        <a:t>A maximum of 10% of the Sub-Fund's</a:t>
                      </a:r>
                    </a:p>
                    <a:p>
                      <a:pPr marL="0" algn="just" defTabSz="914400" rtl="0" eaLnBrk="1" latinLnBrk="0" hangingPunct="1"/>
                      <a:r>
                        <a:rPr lang="de-DE" sz="700" kern="1200" dirty="0" err="1">
                          <a:solidFill>
                            <a:schemeClr val="tx1"/>
                          </a:solidFill>
                          <a:latin typeface="+mj-lt"/>
                          <a:ea typeface="+mn-ea"/>
                          <a:cs typeface="Arial" charset="0"/>
                        </a:rPr>
                        <a:t>outperformance</a:t>
                      </a:r>
                      <a:r>
                        <a:rPr lang="de-DE" sz="700" kern="1200" dirty="0">
                          <a:solidFill>
                            <a:schemeClr val="tx1"/>
                          </a:solidFill>
                          <a:latin typeface="+mj-lt"/>
                          <a:ea typeface="+mn-ea"/>
                          <a:cs typeface="Arial" charset="0"/>
                        </a:rPr>
                        <a:t> relative </a:t>
                      </a:r>
                      <a:r>
                        <a:rPr lang="de-DE" sz="700" kern="1200" dirty="0" err="1">
                          <a:solidFill>
                            <a:schemeClr val="tx1"/>
                          </a:solidFill>
                          <a:latin typeface="+mj-lt"/>
                          <a:ea typeface="+mn-ea"/>
                          <a:cs typeface="Arial" charset="0"/>
                        </a:rPr>
                        <a:t>to</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endParaRPr lang="de-DE" sz="700" kern="1200" dirty="0">
                        <a:solidFill>
                          <a:schemeClr val="tx1"/>
                        </a:solidFill>
                        <a:latin typeface="+mj-lt"/>
                        <a:ea typeface="+mn-ea"/>
                        <a:cs typeface="Arial" charset="0"/>
                      </a:endParaRPr>
                    </a:p>
                    <a:p>
                      <a:pPr marL="0" algn="just" defTabSz="914400" rtl="0" eaLnBrk="1" latinLnBrk="0" hangingPunct="1"/>
                      <a:r>
                        <a:rPr lang="de-DE" sz="700" kern="1200" dirty="0">
                          <a:solidFill>
                            <a:schemeClr val="tx1"/>
                          </a:solidFill>
                          <a:latin typeface="+mj-lt"/>
                          <a:ea typeface="+mn-ea"/>
                          <a:cs typeface="Arial" charset="0"/>
                        </a:rPr>
                        <a:t>benchmark </a:t>
                      </a:r>
                      <a:r>
                        <a:rPr lang="de-DE" sz="700" kern="1200" dirty="0" err="1">
                          <a:solidFill>
                            <a:schemeClr val="tx1"/>
                          </a:solidFill>
                          <a:latin typeface="+mj-lt"/>
                          <a:ea typeface="+mn-ea"/>
                          <a:cs typeface="Arial" charset="0"/>
                        </a:rPr>
                        <a:t>index</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past</a:t>
                      </a:r>
                      <a:endParaRPr lang="de-DE" sz="700" kern="1200" dirty="0">
                        <a:solidFill>
                          <a:schemeClr val="tx1"/>
                        </a:solidFill>
                        <a:latin typeface="+mj-lt"/>
                        <a:ea typeface="+mn-ea"/>
                        <a:cs typeface="Arial" charset="0"/>
                      </a:endParaRPr>
                    </a:p>
                    <a:p>
                      <a:pPr marL="0" algn="just" defTabSz="914400" rtl="0" eaLnBrk="1" latinLnBrk="0" hangingPunct="1"/>
                      <a:r>
                        <a:rPr lang="de-DE" sz="700" kern="1200" dirty="0" err="1">
                          <a:solidFill>
                            <a:schemeClr val="tx1"/>
                          </a:solidFill>
                          <a:latin typeface="+mj-lt"/>
                          <a:ea typeface="+mn-ea"/>
                          <a:cs typeface="Arial" charset="0"/>
                        </a:rPr>
                        <a:t>underperformance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over</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previous</a:t>
                      </a:r>
                      <a:endParaRPr lang="de-DE" sz="700" kern="1200" dirty="0">
                        <a:solidFill>
                          <a:schemeClr val="tx1"/>
                        </a:solidFill>
                        <a:latin typeface="+mj-lt"/>
                        <a:ea typeface="+mn-ea"/>
                        <a:cs typeface="Arial" charset="0"/>
                      </a:endParaRPr>
                    </a:p>
                    <a:p>
                      <a:pPr marL="0" algn="just" defTabSz="914400" rtl="0" eaLnBrk="1" latinLnBrk="0" hangingPunct="1"/>
                      <a:r>
                        <a:rPr lang="en-US" sz="700" kern="1200" dirty="0">
                          <a:solidFill>
                            <a:schemeClr val="tx1"/>
                          </a:solidFill>
                          <a:latin typeface="+mj-lt"/>
                          <a:ea typeface="+mn-ea"/>
                          <a:cs typeface="Arial" charset="0"/>
                        </a:rPr>
                        <a:t>five years has been offset.</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ctr" defTabSz="914400" rtl="0" eaLnBrk="1" latinLnBrk="0" hangingPunct="1"/>
                      <a:r>
                        <a:rPr lang="en-GB" altLang="fr-FR" sz="700" kern="1200" dirty="0">
                          <a:solidFill>
                            <a:schemeClr val="tx1"/>
                          </a:solidFill>
                          <a:latin typeface="+mj-lt"/>
                          <a:ea typeface="+mn-ea"/>
                          <a:cs typeface="Arial" charset="0"/>
                        </a:rPr>
                        <a:t>N/A</a:t>
                      </a: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just" defTabSz="914400" rtl="0" eaLnBrk="1" latinLnBrk="0" hangingPunct="1"/>
                      <a:r>
                        <a:rPr lang="en-US" sz="700" kern="1200" dirty="0">
                          <a:solidFill>
                            <a:schemeClr val="tx1"/>
                          </a:solidFill>
                          <a:latin typeface="+mj-lt"/>
                          <a:ea typeface="+mn-ea"/>
                          <a:cs typeface="Arial" charset="0"/>
                        </a:rPr>
                        <a:t>A maximum of 10% of the Sub-Fund’s </a:t>
                      </a:r>
                      <a:r>
                        <a:rPr lang="de-DE" sz="700" kern="1200" dirty="0" err="1">
                          <a:solidFill>
                            <a:schemeClr val="tx1"/>
                          </a:solidFill>
                          <a:latin typeface="+mj-lt"/>
                          <a:ea typeface="+mn-ea"/>
                          <a:cs typeface="Arial" charset="0"/>
                        </a:rPr>
                        <a:t>outperformance</a:t>
                      </a:r>
                      <a:r>
                        <a:rPr lang="de-DE" sz="700" kern="1200" dirty="0">
                          <a:solidFill>
                            <a:schemeClr val="tx1"/>
                          </a:solidFill>
                          <a:latin typeface="+mj-lt"/>
                          <a:ea typeface="+mn-ea"/>
                          <a:cs typeface="Arial" charset="0"/>
                        </a:rPr>
                        <a:t> relative </a:t>
                      </a:r>
                      <a:r>
                        <a:rPr lang="de-DE" sz="700" kern="1200" dirty="0" err="1">
                          <a:solidFill>
                            <a:schemeClr val="tx1"/>
                          </a:solidFill>
                          <a:latin typeface="+mj-lt"/>
                          <a:ea typeface="+mn-ea"/>
                          <a:cs typeface="Arial" charset="0"/>
                        </a:rPr>
                        <a:t>to</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r>
                        <a:rPr lang="de-DE" sz="700" kern="1200" dirty="0">
                          <a:solidFill>
                            <a:schemeClr val="tx1"/>
                          </a:solidFill>
                          <a:latin typeface="+mj-lt"/>
                          <a:ea typeface="+mn-ea"/>
                          <a:cs typeface="Arial" charset="0"/>
                        </a:rPr>
                        <a:t> benchmark </a:t>
                      </a:r>
                      <a:r>
                        <a:rPr lang="de-DE" sz="700" kern="1200" dirty="0" err="1">
                          <a:solidFill>
                            <a:schemeClr val="tx1"/>
                          </a:solidFill>
                          <a:latin typeface="+mj-lt"/>
                          <a:ea typeface="+mn-ea"/>
                          <a:cs typeface="Arial" charset="0"/>
                        </a:rPr>
                        <a:t>index</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past</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underperformance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over</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previous</a:t>
                      </a:r>
                      <a:r>
                        <a:rPr lang="de-DE" sz="700" kern="1200" dirty="0">
                          <a:solidFill>
                            <a:schemeClr val="tx1"/>
                          </a:solidFill>
                          <a:latin typeface="+mj-lt"/>
                          <a:ea typeface="+mn-ea"/>
                          <a:cs typeface="Arial" charset="0"/>
                        </a:rPr>
                        <a:t> </a:t>
                      </a:r>
                      <a:r>
                        <a:rPr lang="en-US" sz="700" kern="1200" dirty="0">
                          <a:solidFill>
                            <a:schemeClr val="tx1"/>
                          </a:solidFill>
                          <a:latin typeface="+mj-lt"/>
                          <a:ea typeface="+mn-ea"/>
                          <a:cs typeface="Arial" charset="0"/>
                        </a:rPr>
                        <a:t>five years has been offset, and provided that the absolute return is </a:t>
                      </a:r>
                      <a:r>
                        <a:rPr lang="de-DE" sz="700" kern="1200" dirty="0">
                          <a:solidFill>
                            <a:schemeClr val="tx1"/>
                          </a:solidFill>
                          <a:latin typeface="+mj-lt"/>
                          <a:ea typeface="+mn-ea"/>
                          <a:cs typeface="Arial" charset="0"/>
                        </a:rPr>
                        <a:t>positive.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234685606"/>
                  </a:ext>
                </a:extLst>
              </a:tr>
              <a:tr h="162000">
                <a:tc gridSpan="5">
                  <a:txBody>
                    <a:bodyPr/>
                    <a:lstStyle/>
                    <a:p>
                      <a:r>
                        <a:rPr lang="fr-FR" sz="700" kern="1200" dirty="0">
                          <a:solidFill>
                            <a:schemeClr val="bg1"/>
                          </a:solidFill>
                          <a:effectLst/>
                          <a:latin typeface="+mj-lt"/>
                          <a:ea typeface="+mn-ea"/>
                          <a:cs typeface="+mn-cs"/>
                        </a:rPr>
                        <a:t>Structure and </a:t>
                      </a:r>
                      <a:r>
                        <a:rPr lang="fr-FR" sz="700" kern="1200" dirty="0" err="1">
                          <a:solidFill>
                            <a:schemeClr val="bg1"/>
                          </a:solidFill>
                          <a:effectLst/>
                          <a:latin typeface="+mj-lt"/>
                          <a:ea typeface="+mn-ea"/>
                          <a:cs typeface="+mn-cs"/>
                        </a:rPr>
                        <a:t>technical</a:t>
                      </a:r>
                      <a:r>
                        <a:rPr lang="fr-FR" sz="700" kern="1200" dirty="0">
                          <a:solidFill>
                            <a:schemeClr val="bg1"/>
                          </a:solidFill>
                          <a:effectLst/>
                          <a:latin typeface="+mj-lt"/>
                          <a:ea typeface="+mn-ea"/>
                          <a:cs typeface="+mn-cs"/>
                        </a:rPr>
                        <a:t> information</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a:p>
                  </a:txBody>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257067511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Legal structure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algn="l" fontAlgn="ctr"/>
                      <a:r>
                        <a:rPr lang="en-US" sz="700" b="0" i="0" u="none" strike="noStrike" noProof="0" dirty="0">
                          <a:solidFill>
                            <a:schemeClr val="tx1"/>
                          </a:solidFill>
                          <a:effectLst/>
                          <a:latin typeface="+mj-lt"/>
                          <a:cs typeface="Arial" pitchFamily="34" charset="0"/>
                        </a:rPr>
                        <a:t>Sub-fund of the ODDO BHF SICAV Lux. Umbrella (UCITS)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56478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Investment management company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ODDO BHF AM SAS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048656660"/>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Custodian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CACEIS Bank, Luxembourg Branch </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87747876"/>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Subscription / redemption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fontAlgn="ctr">
                        <a:lnSpc>
                          <a:spcPct val="100000"/>
                        </a:lnSpc>
                        <a:spcAft>
                          <a:spcPts val="0"/>
                        </a:spcAft>
                      </a:pPr>
                      <a:r>
                        <a:rPr lang="en-US" sz="700" kern="1200" noProof="0" dirty="0">
                          <a:solidFill>
                            <a:schemeClr val="tx1"/>
                          </a:solidFill>
                          <a:latin typeface="+mj-lt"/>
                          <a:ea typeface="Times New Roman"/>
                        </a:rPr>
                        <a:t>Daily at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1583160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Valuation frequency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Daily at 12:00</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324182626"/>
                  </a:ext>
                </a:extLst>
              </a:tr>
              <a:tr h="162000">
                <a:tc>
                  <a:txBody>
                    <a:body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Authorised for distribution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France, Germany, Switzerland, Luxembourg, Spain, Belgium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921201001"/>
                  </a:ext>
                </a:extLst>
              </a:tr>
            </a:tbl>
          </a:graphicData>
        </a:graphic>
      </p:graphicFrame>
      <p:sp>
        <p:nvSpPr>
          <p:cNvPr id="9" name="Textplatzhalter 6">
            <a:extLst>
              <a:ext uri="{FF2B5EF4-FFF2-40B4-BE49-F238E27FC236}">
                <a16:creationId xmlns:a16="http://schemas.microsoft.com/office/drawing/2014/main" id="{BAD67533-4FAC-DB5A-63E5-12E4A998895C}"/>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a:t>
            </a:r>
            <a:r>
              <a:rPr lang="fr-FR" dirty="0" err="1">
                <a:solidFill>
                  <a:schemeClr val="tx1"/>
                </a:solidFill>
                <a:latin typeface="+mj-lt"/>
              </a:rPr>
              <a:t>September</a:t>
            </a:r>
            <a:r>
              <a:rPr lang="fr-FR" dirty="0"/>
              <a:t> </a:t>
            </a:r>
            <a:r>
              <a:rPr lang="fr-FR" dirty="0">
                <a:solidFill>
                  <a:schemeClr val="tx1"/>
                </a:solidFill>
                <a:latin typeface="+mj-lt"/>
              </a:rPr>
              <a:t>2025</a:t>
            </a:r>
            <a:endParaRPr lang="de-DE" dirty="0"/>
          </a:p>
        </p:txBody>
      </p:sp>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ca609612-2669-4884-a6bb-941f48aa5153}" enabled="0" method="" siteId="{ca609612-2669-4884-a6bb-941f48aa5153}" removed="1"/>
</clbl:labelList>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2500</Words>
  <Application>Microsoft Office PowerPoint</Application>
  <PresentationFormat>Benutzerdefiniert</PresentationFormat>
  <Paragraphs>206</Paragraphs>
  <Slides>6</Slides>
  <Notes>2</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6</vt:i4>
      </vt:variant>
    </vt:vector>
  </HeadingPairs>
  <TitlesOfParts>
    <vt:vector size="17" baseType="lpstr">
      <vt:lpstr>Arial</vt:lpstr>
      <vt:lpstr>Calibri</vt:lpstr>
      <vt:lpstr>Lato</vt:lpstr>
      <vt:lpstr>Lato Heavy</vt:lpstr>
      <vt:lpstr>Lato Light</vt:lpstr>
      <vt:lpstr>Lato Semibold</vt:lpstr>
      <vt:lpstr>Lato-Light</vt:lpstr>
      <vt:lpstr>Lato-Semibold</vt:lpstr>
      <vt:lpstr>Libre Baskerville</vt:lpstr>
      <vt:lpstr>Wingdings</vt:lpstr>
      <vt:lpstr>Thème ODDO</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HARTEL Florian</cp:lastModifiedBy>
  <cp:revision>275</cp:revision>
  <cp:lastPrinted>2023-07-06T13:13:14Z</cp:lastPrinted>
  <dcterms:created xsi:type="dcterms:W3CDTF">2022-05-11T10:02:09Z</dcterms:created>
  <dcterms:modified xsi:type="dcterms:W3CDTF">2025-10-06T07:38:54Z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ies>
</file>